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8C99C0-DDEC-43A0-8C6F-D1AB9E180070}">
          <p14:sldIdLst>
            <p14:sldId id="256"/>
            <p14:sldId id="257"/>
            <p14:sldId id="258"/>
            <p14:sldId id="259"/>
            <p14:sldId id="260"/>
            <p14:sldId id="261"/>
            <p14:sldId id="262"/>
            <p14:sldId id="263"/>
            <p14:sldId id="264"/>
            <p14:sldId id="265"/>
            <p14:sldId id="266"/>
            <p14:sldId id="267"/>
            <p14:sldId id="268"/>
            <p14:sldId id="269"/>
          </p14:sldIdLst>
        </p14:section>
        <p14:section name="Untitled Section" id="{538FC6F9-C10A-41F7-B7EE-429AAB9913B9}">
          <p14:sldIdLst>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00" autoAdjust="0"/>
    <p:restoredTop sz="94343" autoAdjust="0"/>
  </p:normalViewPr>
  <p:slideViewPr>
    <p:cSldViewPr>
      <p:cViewPr varScale="1">
        <p:scale>
          <a:sx n="66" d="100"/>
          <a:sy n="66" d="100"/>
        </p:scale>
        <p:origin x="1304" y="36"/>
      </p:cViewPr>
      <p:guideLst>
        <p:guide orient="horz" pos="2160"/>
        <p:guide pos="2880"/>
      </p:guideLst>
    </p:cSldViewPr>
  </p:slideViewPr>
  <p:notesTextViewPr>
    <p:cViewPr>
      <p:scale>
        <a:sx n="1" d="1"/>
        <a:sy n="1" d="1"/>
      </p:scale>
      <p:origin x="0" y="0"/>
    </p:cViewPr>
  </p:notesTextViewPr>
  <p:notesViewPr>
    <p:cSldViewPr>
      <p:cViewPr varScale="1">
        <p:scale>
          <a:sx n="49" d="100"/>
          <a:sy n="49" d="100"/>
        </p:scale>
        <p:origin x="2748" y="44"/>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038" y="0"/>
            <a:ext cx="2951162" cy="498475"/>
          </a:xfrm>
          <a:prstGeom prst="rect">
            <a:avLst/>
          </a:prstGeom>
        </p:spPr>
        <p:txBody>
          <a:bodyPr vert="horz" lIns="91440" tIns="45720" rIns="91440" bIns="45720" rtlCol="0"/>
          <a:lstStyle>
            <a:lvl1pPr algn="r">
              <a:defRPr sz="1200"/>
            </a:lvl1pPr>
          </a:lstStyle>
          <a:p>
            <a:fld id="{FBB6A928-CEB3-438D-9CA8-3FA76937B207}" type="datetimeFigureOut">
              <a:rPr lang="en-GB" smtClean="0"/>
              <a:t>22/01/2026</a:t>
            </a:fld>
            <a:endParaRPr lang="en-GB"/>
          </a:p>
        </p:txBody>
      </p:sp>
      <p:sp>
        <p:nvSpPr>
          <p:cNvPr id="4" name="Footer Placeholder 3"/>
          <p:cNvSpPr>
            <a:spLocks noGrp="1"/>
          </p:cNvSpPr>
          <p:nvPr>
            <p:ph type="ftr" sz="quarter" idx="2"/>
          </p:nvPr>
        </p:nvSpPr>
        <p:spPr>
          <a:xfrm>
            <a:off x="0" y="9442450"/>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038" y="9442450"/>
            <a:ext cx="2951162" cy="498475"/>
          </a:xfrm>
          <a:prstGeom prst="rect">
            <a:avLst/>
          </a:prstGeom>
        </p:spPr>
        <p:txBody>
          <a:bodyPr vert="horz" lIns="91440" tIns="45720" rIns="91440" bIns="45720" rtlCol="0" anchor="b"/>
          <a:lstStyle>
            <a:lvl1pPr algn="r">
              <a:defRPr sz="1200"/>
            </a:lvl1pPr>
          </a:lstStyle>
          <a:p>
            <a:fld id="{75200653-4277-4984-953B-38CD9DF7C156}" type="slidenum">
              <a:rPr lang="en-GB" smtClean="0"/>
              <a:t>‹#›</a:t>
            </a:fld>
            <a:endParaRPr lang="en-GB"/>
          </a:p>
        </p:txBody>
      </p:sp>
    </p:spTree>
    <p:extLst>
      <p:ext uri="{BB962C8B-B14F-4D97-AF65-F5344CB8AC3E}">
        <p14:creationId xmlns:p14="http://schemas.microsoft.com/office/powerpoint/2010/main" val="1577721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26D32D89-E1FE-4F4D-956B-A0D263156B8B}" type="datetimeFigureOut">
              <a:rPr lang="en-GB" smtClean="0"/>
              <a:t>22/01/2026</a:t>
            </a:fld>
            <a:endParaRPr lang="en-GB" dirty="0"/>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82CADD7F-BF8A-48F0-81CD-10908F00A881}" type="slidenum">
              <a:rPr lang="en-GB" smtClean="0"/>
              <a:t>‹#›</a:t>
            </a:fld>
            <a:endParaRPr lang="en-GB" dirty="0"/>
          </a:p>
        </p:txBody>
      </p:sp>
    </p:spTree>
    <p:extLst>
      <p:ext uri="{BB962C8B-B14F-4D97-AF65-F5344CB8AC3E}">
        <p14:creationId xmlns:p14="http://schemas.microsoft.com/office/powerpoint/2010/main" val="691546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7263" y="746125"/>
            <a:ext cx="4967287" cy="3727450"/>
          </a:xfrm>
        </p:spPr>
      </p:sp>
      <p:sp>
        <p:nvSpPr>
          <p:cNvPr id="3" name="Notes Placeholder 2"/>
          <p:cNvSpPr>
            <a:spLocks noGrp="1"/>
          </p:cNvSpPr>
          <p:nvPr>
            <p:ph type="body" idx="1"/>
          </p:nvPr>
        </p:nvSpPr>
        <p:spPr/>
        <p:txBody>
          <a:bodyPr/>
          <a:lstStyle/>
          <a:p>
            <a:r>
              <a:rPr lang="en-GB" sz="1600" b="1" dirty="0"/>
              <a:t>This is an information presentation to help you understand more about the audit process for direct payments.</a:t>
            </a:r>
          </a:p>
          <a:p>
            <a:endParaRPr lang="en-GB" sz="1600" b="1" dirty="0"/>
          </a:p>
          <a:p>
            <a:r>
              <a:rPr lang="en-GB" sz="1600" b="1" dirty="0"/>
              <a:t>In preparation for choosing SDS Option 1 Direct Payments, your Social Work practitioner and/or the local independent SDS information, advice and support service will have discussed your skills/confidence and abilities to manage Option 1 including the auditing requirements.</a:t>
            </a:r>
          </a:p>
          <a:p>
            <a:endParaRPr lang="en-GB" sz="1600" b="1" dirty="0"/>
          </a:p>
          <a:p>
            <a:endParaRPr lang="en-GB" sz="1600" b="1" dirty="0"/>
          </a:p>
        </p:txBody>
      </p:sp>
      <p:sp>
        <p:nvSpPr>
          <p:cNvPr id="4" name="Slide Number Placeholder 3"/>
          <p:cNvSpPr>
            <a:spLocks noGrp="1"/>
          </p:cNvSpPr>
          <p:nvPr>
            <p:ph type="sldNum" sz="quarter" idx="10"/>
          </p:nvPr>
        </p:nvSpPr>
        <p:spPr/>
        <p:txBody>
          <a:bodyPr/>
          <a:lstStyle/>
          <a:p>
            <a:fld id="{82CADD7F-BF8A-48F0-81CD-10908F00A881}" type="slidenum">
              <a:rPr lang="en-GB" smtClean="0"/>
              <a:t>1</a:t>
            </a:fld>
            <a:endParaRPr lang="en-GB" dirty="0"/>
          </a:p>
        </p:txBody>
      </p:sp>
    </p:spTree>
    <p:extLst>
      <p:ext uri="{BB962C8B-B14F-4D97-AF65-F5344CB8AC3E}">
        <p14:creationId xmlns:p14="http://schemas.microsoft.com/office/powerpoint/2010/main" val="4159941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879" y="4721940"/>
            <a:ext cx="5447030" cy="4720214"/>
          </a:xfrm>
        </p:spPr>
        <p:txBody>
          <a:bodyPr/>
          <a:lstStyle/>
          <a:p>
            <a:r>
              <a:rPr lang="en-GB" dirty="0"/>
              <a:t>The Auditing Process:</a:t>
            </a:r>
          </a:p>
          <a:p>
            <a:endParaRPr lang="en-GB" dirty="0"/>
          </a:p>
          <a:p>
            <a:r>
              <a:rPr lang="en-GB" dirty="0"/>
              <a:t>The Council’s Finance Team will email you the first audit request.  They will use the email address that you provided to the Social Work practitioner when the direct payment was set up.  </a:t>
            </a:r>
          </a:p>
          <a:p>
            <a:endParaRPr lang="en-GB" dirty="0"/>
          </a:p>
          <a:p>
            <a:r>
              <a:rPr lang="en-GB" dirty="0"/>
              <a:t>If your email address changes, it is important that you advise your Social Work practitioner or the Finance team as soon as possible.</a:t>
            </a:r>
          </a:p>
          <a:p>
            <a:endParaRPr lang="en-GB" dirty="0"/>
          </a:p>
          <a:p>
            <a:r>
              <a:rPr lang="en-GB" dirty="0"/>
              <a:t>If you do not use email, your Social Work practitioner will have advised during the direct payment set up stages that all correspondence will require to be posted to you.</a:t>
            </a:r>
          </a:p>
          <a:p>
            <a:endParaRPr lang="en-GB" dirty="0"/>
          </a:p>
          <a:p>
            <a:r>
              <a:rPr lang="en-GB" dirty="0"/>
              <a:t>It is important that you respond to the first audit request, even to acknowledge its receipt and provide an estimated timescale for providing the audit evidence.  I</a:t>
            </a:r>
          </a:p>
          <a:p>
            <a:endParaRPr lang="en-GB" dirty="0"/>
          </a:p>
          <a:p>
            <a:r>
              <a:rPr lang="en-GB" dirty="0"/>
              <a:t>If you do not respond to the first audit request, a further request will be posted to you within eight weeks, and a third reminder the following  four weeks.  Thereafter the matter will be escalated to the HSCP and you will be contacted by the  Social Work practitioner or Self Directed Support Strategic Lead Officer.  If you do not respond to audit requests this may result in your direct payment being suspended.</a:t>
            </a:r>
          </a:p>
          <a:p>
            <a:endParaRPr lang="en-GB" dirty="0"/>
          </a:p>
          <a:p>
            <a:r>
              <a:rPr lang="en-GB" dirty="0"/>
              <a:t>If you have to delay your audit for any reason, please contact the audit team as soon as possible.   Please also ensure that the audit request has not been sent into your SPAM folder of your email address.</a:t>
            </a:r>
          </a:p>
          <a:p>
            <a:endParaRPr lang="en-GB" dirty="0"/>
          </a:p>
          <a:p>
            <a:endParaRPr lang="en-GB" dirty="0"/>
          </a:p>
          <a:p>
            <a:r>
              <a:rPr lang="en-GB" dirty="0"/>
              <a:t>.</a:t>
            </a:r>
          </a:p>
          <a:p>
            <a:endParaRPr lang="en-GB" dirty="0"/>
          </a:p>
          <a:p>
            <a:endParaRPr lang="en-GB" dirty="0"/>
          </a:p>
        </p:txBody>
      </p:sp>
      <p:sp>
        <p:nvSpPr>
          <p:cNvPr id="4" name="Slide Number Placeholder 3"/>
          <p:cNvSpPr>
            <a:spLocks noGrp="1"/>
          </p:cNvSpPr>
          <p:nvPr>
            <p:ph type="sldNum" sz="quarter" idx="10"/>
          </p:nvPr>
        </p:nvSpPr>
        <p:spPr/>
        <p:txBody>
          <a:bodyPr/>
          <a:lstStyle/>
          <a:p>
            <a:fld id="{82CADD7F-BF8A-48F0-81CD-10908F00A881}" type="slidenum">
              <a:rPr lang="en-GB" smtClean="0"/>
              <a:t>10</a:t>
            </a:fld>
            <a:endParaRPr lang="en-GB" dirty="0"/>
          </a:p>
        </p:txBody>
      </p:sp>
    </p:spTree>
    <p:extLst>
      <p:ext uri="{BB962C8B-B14F-4D97-AF65-F5344CB8AC3E}">
        <p14:creationId xmlns:p14="http://schemas.microsoft.com/office/powerpoint/2010/main" val="717195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independent SDS information, advice and support service can provide information, advice and support to all new and existing customers regarding auditing requirements. </a:t>
            </a:r>
          </a:p>
          <a:p>
            <a:endParaRPr lang="en-GB" dirty="0"/>
          </a:p>
          <a:p>
            <a:r>
              <a:rPr lang="en-GB" dirty="0"/>
              <a:t>You are advised to set up a filing system (manual or electronic) whereby you can save your audit documentation as and when it is received i.e. invoices, receipts, payroll reports, bank statements etc. </a:t>
            </a:r>
          </a:p>
          <a:p>
            <a:endParaRPr lang="en-GB" dirty="0"/>
          </a:p>
          <a:p>
            <a:r>
              <a:rPr lang="en-GB" dirty="0"/>
              <a:t>This means that the file will be ready to send to the Finance Team when you receive the audit request.  </a:t>
            </a:r>
          </a:p>
          <a:p>
            <a:endParaRPr lang="en-GB" dirty="0"/>
          </a:p>
          <a:p>
            <a:r>
              <a:rPr lang="en-GB" dirty="0"/>
              <a:t>You can email your documents to the Finance Team.  However, some people prefer to use paper/hard copies, and in that case, you would post your information to the address on the audit request.  </a:t>
            </a:r>
          </a:p>
          <a:p>
            <a:endParaRPr lang="en-GB" dirty="0"/>
          </a:p>
          <a:p>
            <a:r>
              <a:rPr lang="en-GB" dirty="0"/>
              <a:t>It is also helpful if you are posting in the information that you then drop DPAudits an email advising that the information has been posted to them. They can keep an eye out for it.</a:t>
            </a:r>
          </a:p>
          <a:p>
            <a:endParaRPr lang="en-GB" dirty="0"/>
          </a:p>
          <a:p>
            <a:r>
              <a:rPr lang="en-GB" dirty="0"/>
              <a:t>If you would prefer not to wait until the audit request is issues and would prefer to send in your audit documentation as you receive it, for example monthly, you can email it to DPAudits and they will save the documents in your customer file until such times that they are required for the scheduled audit. </a:t>
            </a:r>
          </a:p>
          <a:p>
            <a:endParaRPr lang="en-GB" dirty="0"/>
          </a:p>
          <a:p>
            <a:endParaRPr lang="en-GB" dirty="0"/>
          </a:p>
        </p:txBody>
      </p:sp>
      <p:sp>
        <p:nvSpPr>
          <p:cNvPr id="4" name="Slide Number Placeholder 3"/>
          <p:cNvSpPr>
            <a:spLocks noGrp="1"/>
          </p:cNvSpPr>
          <p:nvPr>
            <p:ph type="sldNum" sz="quarter" idx="10"/>
          </p:nvPr>
        </p:nvSpPr>
        <p:spPr/>
        <p:txBody>
          <a:bodyPr/>
          <a:lstStyle/>
          <a:p>
            <a:fld id="{82CADD7F-BF8A-48F0-81CD-10908F00A881}" type="slidenum">
              <a:rPr lang="en-GB" smtClean="0"/>
              <a:t>11</a:t>
            </a:fld>
            <a:endParaRPr lang="en-GB" dirty="0"/>
          </a:p>
        </p:txBody>
      </p:sp>
    </p:spTree>
    <p:extLst>
      <p:ext uri="{BB962C8B-B14F-4D97-AF65-F5344CB8AC3E}">
        <p14:creationId xmlns:p14="http://schemas.microsoft.com/office/powerpoint/2010/main" val="4234277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 activities you undertake are legal activities, either legal activities  to meet the direct payment contract requirements or legal requirements for HMRC. </a:t>
            </a:r>
          </a:p>
          <a:p>
            <a:endParaRPr lang="en-GB" dirty="0"/>
          </a:p>
          <a:p>
            <a:r>
              <a:rPr lang="en-GB" dirty="0"/>
              <a:t>It is advised that you keep financial records from the start of the direct payment and for 6 years after the direct payment has ended.  </a:t>
            </a:r>
          </a:p>
          <a:p>
            <a:endParaRPr lang="en-GB" dirty="0"/>
          </a:p>
          <a:p>
            <a:r>
              <a:rPr lang="en-GB" dirty="0"/>
              <a:t>If the final audit has been completed and there are no outstanding issues , you do not need to keep the paperwork you submitted.  However,  if you employ Personal Assistants, it may be beneficial to keep records for 6 years relating to payroll and HMRC in case of any backdated issues..  </a:t>
            </a:r>
          </a:p>
        </p:txBody>
      </p:sp>
      <p:sp>
        <p:nvSpPr>
          <p:cNvPr id="4" name="Slide Number Placeholder 3"/>
          <p:cNvSpPr>
            <a:spLocks noGrp="1"/>
          </p:cNvSpPr>
          <p:nvPr>
            <p:ph type="sldNum" sz="quarter" idx="10"/>
          </p:nvPr>
        </p:nvSpPr>
        <p:spPr/>
        <p:txBody>
          <a:bodyPr/>
          <a:lstStyle/>
          <a:p>
            <a:fld id="{82CADD7F-BF8A-48F0-81CD-10908F00A881}" type="slidenum">
              <a:rPr lang="en-GB" smtClean="0"/>
              <a:t>12</a:t>
            </a:fld>
            <a:endParaRPr lang="en-GB" dirty="0"/>
          </a:p>
        </p:txBody>
      </p:sp>
    </p:spTree>
    <p:extLst>
      <p:ext uri="{BB962C8B-B14F-4D97-AF65-F5344CB8AC3E}">
        <p14:creationId xmlns:p14="http://schemas.microsoft.com/office/powerpoint/2010/main" val="2985965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circumstances change permanently or temporarily for example, family visit you, or you go on holiday or into hospital for a period of time.  During these times the support may not be required.  Over the year this may result in the accumulation of unutilised direct payment monies in the bank account.</a:t>
            </a:r>
          </a:p>
          <a:p>
            <a:endParaRPr lang="en-GB" dirty="0"/>
          </a:p>
          <a:p>
            <a:r>
              <a:rPr lang="en-GB" dirty="0"/>
              <a:t>If the audit shows that there is an accumulation of funds, the Finance team will advise the Social Work Practitioner who can discuss this with you.  Where monies have not been utilised, a decision will be taken about recouping these monies back to the Council.  Any monies returned go back into the social care budgets to support social care requirements across East Dunbartonshire.</a:t>
            </a:r>
          </a:p>
          <a:p>
            <a:endParaRPr lang="en-GB" dirty="0"/>
          </a:p>
          <a:p>
            <a:r>
              <a:rPr lang="en-GB" dirty="0"/>
              <a:t>Sometimes it can reflect that your Support Plan needs reviewed and the Social Work practitioner will arrange a home visit.  This review may result in a decrease or increase to your direct payment budget. </a:t>
            </a:r>
          </a:p>
          <a:p>
            <a:endParaRPr lang="en-GB" dirty="0"/>
          </a:p>
          <a:p>
            <a:r>
              <a:rPr lang="en-GB" dirty="0"/>
              <a:t>If you receive an invoice to repay unutilised funds, this should be paid timeously. </a:t>
            </a:r>
          </a:p>
          <a:p>
            <a:endParaRPr lang="en-GB" dirty="0"/>
          </a:p>
          <a:p>
            <a:r>
              <a:rPr lang="en-GB" dirty="0"/>
              <a:t>If there is an accumulation, the Finance team will arrange to leave six weeks’ contingency funds within the bank account. </a:t>
            </a:r>
          </a:p>
          <a:p>
            <a:endParaRPr lang="en-GB" dirty="0"/>
          </a:p>
          <a:p>
            <a:endParaRPr lang="en-GB" dirty="0"/>
          </a:p>
        </p:txBody>
      </p:sp>
      <p:sp>
        <p:nvSpPr>
          <p:cNvPr id="4" name="Slide Number Placeholder 3"/>
          <p:cNvSpPr>
            <a:spLocks noGrp="1"/>
          </p:cNvSpPr>
          <p:nvPr>
            <p:ph type="sldNum" sz="quarter" idx="10"/>
          </p:nvPr>
        </p:nvSpPr>
        <p:spPr/>
        <p:txBody>
          <a:bodyPr/>
          <a:lstStyle/>
          <a:p>
            <a:fld id="{82CADD7F-BF8A-48F0-81CD-10908F00A881}" type="slidenum">
              <a:rPr lang="en-GB" smtClean="0"/>
              <a:t>13</a:t>
            </a:fld>
            <a:endParaRPr lang="en-GB" dirty="0"/>
          </a:p>
        </p:txBody>
      </p:sp>
    </p:spTree>
    <p:extLst>
      <p:ext uri="{BB962C8B-B14F-4D97-AF65-F5344CB8AC3E}">
        <p14:creationId xmlns:p14="http://schemas.microsoft.com/office/powerpoint/2010/main" val="1049568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a direct payment is terminated, the Social Work practitioner will ensure that the Finance Team is notified.  Arrangements will be made to stop any future payments.  However,  on occasion, a payment may have already been processed so any monies received after the end date will be required to be refunded to the Council and will be identified during the final financial audit. </a:t>
            </a:r>
          </a:p>
          <a:p>
            <a:endParaRPr lang="en-GB" dirty="0"/>
          </a:p>
          <a:p>
            <a:r>
              <a:rPr lang="en-GB" dirty="0"/>
              <a:t>You should ensure that you send in all the final audit information including a final bank statement shown the balance and a final payroll report showing any outstanding salary balances.  Sometimes there can be an accumulation of funds within your payroll provider’s account.  Where this has occurred, you will be required to liaise with the payroll provider and request any accumulated funds are returned to your direct payment bank account, in preparation for returning those funds to the Council.  Where your direct payment has been managed by a legal Power of Attorney or Guardian, it will be their responsibility to meet all the final financial audit requirements. </a:t>
            </a:r>
          </a:p>
          <a:p>
            <a:endParaRPr lang="en-GB" dirty="0"/>
          </a:p>
          <a:p>
            <a:r>
              <a:rPr lang="en-GB" dirty="0"/>
              <a:t>On occasion, where the customer has passed away and there has been no legal proxy managing the direct payment, the executor of the will/estate will liaise with the Finance Team to pass on any outstanding audit documentation and return any remaining funds when closing the bank account. </a:t>
            </a:r>
          </a:p>
          <a:p>
            <a:endParaRPr lang="en-GB" dirty="0"/>
          </a:p>
        </p:txBody>
      </p:sp>
      <p:sp>
        <p:nvSpPr>
          <p:cNvPr id="4" name="Slide Number Placeholder 3"/>
          <p:cNvSpPr>
            <a:spLocks noGrp="1"/>
          </p:cNvSpPr>
          <p:nvPr>
            <p:ph type="sldNum" sz="quarter" idx="10"/>
          </p:nvPr>
        </p:nvSpPr>
        <p:spPr/>
        <p:txBody>
          <a:bodyPr/>
          <a:lstStyle/>
          <a:p>
            <a:fld id="{82CADD7F-BF8A-48F0-81CD-10908F00A881}" type="slidenum">
              <a:rPr lang="en-GB" smtClean="0"/>
              <a:t>14</a:t>
            </a:fld>
            <a:endParaRPr lang="en-GB" dirty="0"/>
          </a:p>
        </p:txBody>
      </p:sp>
    </p:spTree>
    <p:extLst>
      <p:ext uri="{BB962C8B-B14F-4D97-AF65-F5344CB8AC3E}">
        <p14:creationId xmlns:p14="http://schemas.microsoft.com/office/powerpoint/2010/main" val="145937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CADD7F-BF8A-48F0-81CD-10908F00A881}" type="slidenum">
              <a:rPr lang="en-GB" smtClean="0"/>
              <a:t>15</a:t>
            </a:fld>
            <a:endParaRPr lang="en-GB" dirty="0"/>
          </a:p>
        </p:txBody>
      </p:sp>
    </p:spTree>
    <p:extLst>
      <p:ext uri="{BB962C8B-B14F-4D97-AF65-F5344CB8AC3E}">
        <p14:creationId xmlns:p14="http://schemas.microsoft.com/office/powerpoint/2010/main" val="37708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879" y="4721940"/>
            <a:ext cx="5447030" cy="4720214"/>
          </a:xfrm>
        </p:spPr>
        <p:txBody>
          <a:bodyPr/>
          <a:lstStyle/>
          <a:p>
            <a:r>
              <a:rPr lang="en-GB" b="1" u="sng" dirty="0"/>
              <a:t>Coping with responsibilities:</a:t>
            </a:r>
          </a:p>
          <a:p>
            <a:endParaRPr lang="en-GB" dirty="0"/>
          </a:p>
          <a:p>
            <a:r>
              <a:rPr lang="en-GB" dirty="0"/>
              <a:t>People may be new to auditing</a:t>
            </a:r>
          </a:p>
          <a:p>
            <a:endParaRPr lang="en-GB" dirty="0"/>
          </a:p>
          <a:p>
            <a:r>
              <a:rPr lang="en-GB" dirty="0"/>
              <a:t>The direct payment audits may be  different from other financial audits that you have undertaken or are undertaking presently, for example, Office of Public Guardian audits, business account audits, self-employment tax audits etc. </a:t>
            </a:r>
          </a:p>
          <a:p>
            <a:endParaRPr lang="en-GB" dirty="0"/>
          </a:p>
          <a:p>
            <a:r>
              <a:rPr lang="en-GB" dirty="0"/>
              <a:t>The local independent SDS support service can offer you help and assistance, to ensure that  legal practices are in place, for example, payroll services, paying Tax and National Insurance contributions to HMRC, employer’s liability insurances etc..</a:t>
            </a:r>
          </a:p>
          <a:p>
            <a:endParaRPr lang="en-GB" dirty="0"/>
          </a:p>
          <a:p>
            <a:r>
              <a:rPr lang="en-GB" b="1" u="sng" dirty="0"/>
              <a:t>Auditing Publicly Funded Budgets:</a:t>
            </a:r>
          </a:p>
          <a:p>
            <a:endParaRPr lang="en-GB" dirty="0"/>
          </a:p>
          <a:p>
            <a:r>
              <a:rPr lang="en-GB" dirty="0"/>
              <a:t>The HSCP and the Council have responsibility to audit public monies and the Council is subject to internal and external audits on the expenditure of public funds.</a:t>
            </a:r>
          </a:p>
          <a:p>
            <a:endParaRPr lang="en-GB" dirty="0"/>
          </a:p>
          <a:p>
            <a:r>
              <a:rPr lang="en-GB" dirty="0"/>
              <a:t>The HSCP and Council also have a duty to ensure that where you are employing a Personal Assistant, that the employment practices are legal.</a:t>
            </a:r>
          </a:p>
          <a:p>
            <a:endParaRPr lang="en-GB" dirty="0"/>
          </a:p>
          <a:p>
            <a:r>
              <a:rPr lang="en-GB" dirty="0"/>
              <a:t>Where customers’ direct payment audits show that there are higher or lower levels of expenditure, the eligible needs and outcome may require to be reviewed via a Support Plan review. The budget level of the customer’s direct payment cannot be reduced or increased without a Support Plan review taking place and an updated Direct Payment contract variation being issued.</a:t>
            </a:r>
          </a:p>
        </p:txBody>
      </p:sp>
      <p:sp>
        <p:nvSpPr>
          <p:cNvPr id="4" name="Slide Number Placeholder 3"/>
          <p:cNvSpPr>
            <a:spLocks noGrp="1"/>
          </p:cNvSpPr>
          <p:nvPr>
            <p:ph type="sldNum" sz="quarter" idx="10"/>
          </p:nvPr>
        </p:nvSpPr>
        <p:spPr/>
        <p:txBody>
          <a:bodyPr/>
          <a:lstStyle/>
          <a:p>
            <a:fld id="{82CADD7F-BF8A-48F0-81CD-10908F00A881}" type="slidenum">
              <a:rPr lang="en-GB" smtClean="0"/>
              <a:t>2</a:t>
            </a:fld>
            <a:endParaRPr lang="en-GB" dirty="0"/>
          </a:p>
        </p:txBody>
      </p:sp>
    </p:spTree>
    <p:extLst>
      <p:ext uri="{BB962C8B-B14F-4D97-AF65-F5344CB8AC3E}">
        <p14:creationId xmlns:p14="http://schemas.microsoft.com/office/powerpoint/2010/main" val="407029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879" y="4721940"/>
            <a:ext cx="5447030" cy="5217260"/>
          </a:xfrm>
        </p:spPr>
        <p:txBody>
          <a:bodyPr/>
          <a:lstStyle/>
          <a:p>
            <a:r>
              <a:rPr lang="en-GB" dirty="0"/>
              <a:t>Who receives start up costs?   All customers or their legal representatives, who are going to be directly employing Personal Assistants.. If you are going to purchase your support from a social care provider or self-employed persons, then no start up costs will be required.  </a:t>
            </a:r>
          </a:p>
          <a:p>
            <a:endParaRPr lang="en-GB" dirty="0"/>
          </a:p>
          <a:p>
            <a:r>
              <a:rPr lang="en-GB" dirty="0"/>
              <a:t>Why do we pay start up costs?  These one off funds ensure that you can meet your legal duties as a employer and whilst some are not legal requirements, they do promote good employer practices.</a:t>
            </a:r>
          </a:p>
          <a:p>
            <a:endParaRPr lang="en-GB" dirty="0"/>
          </a:p>
          <a:p>
            <a:r>
              <a:rPr lang="en-GB" dirty="0"/>
              <a:t>What start up costs do we provide? </a:t>
            </a:r>
          </a:p>
          <a:p>
            <a:r>
              <a:rPr lang="en-GB" dirty="0"/>
              <a:t> Training – this is monies to purchase any training that will support you to become an employer.  The budget can also for mandatory (agreed) training for example Moving and Assistance/Handling training or any training agreed in discussion with your allocated Social Work practitioner.  </a:t>
            </a:r>
          </a:p>
          <a:p>
            <a:r>
              <a:rPr lang="en-GB" dirty="0"/>
              <a:t>Recruitment Advertising/Room Hire  - the independent support service can assist you with this.</a:t>
            </a:r>
          </a:p>
          <a:p>
            <a:r>
              <a:rPr lang="en-GB" dirty="0"/>
              <a:t>Payroll Set Up – to pay your employed Personal Assistants.</a:t>
            </a:r>
          </a:p>
          <a:p>
            <a:r>
              <a:rPr lang="en-GB" dirty="0"/>
              <a:t>Employers Liability Insurance – this is a legal requirement when employing staff.</a:t>
            </a:r>
          </a:p>
          <a:p>
            <a:r>
              <a:rPr lang="en-GB" dirty="0"/>
              <a:t>Pension Scheme Set Up – it is a legal responsibility to offer Personal Assistants membership of a pension scheme.  They can opt out if this is their choice.</a:t>
            </a:r>
          </a:p>
          <a:p>
            <a:r>
              <a:rPr lang="en-GB" dirty="0"/>
              <a:t>PPE – if the PA is helping with personal care, it is a health and safety requirement to provide disposable gloves and aprons.</a:t>
            </a:r>
          </a:p>
          <a:p>
            <a:r>
              <a:rPr lang="en-GB" dirty="0"/>
              <a:t>PVG – all persons working in social care must be registered with the PVG scheme – the start up costs provide funds for you to request a membership statement.</a:t>
            </a:r>
          </a:p>
          <a:p>
            <a:r>
              <a:rPr lang="en-GB" dirty="0"/>
              <a:t>Float – this provides an initial four weeks monies  to pay your Personal Assistant in case there is any delay in the commencement of the Direct Payment.  These funds will be recouped at the first audit.</a:t>
            </a:r>
          </a:p>
          <a:p>
            <a:endParaRPr lang="en-GB" dirty="0"/>
          </a:p>
          <a:p>
            <a:endParaRPr lang="en-GB" dirty="0"/>
          </a:p>
        </p:txBody>
      </p:sp>
      <p:sp>
        <p:nvSpPr>
          <p:cNvPr id="4" name="Slide Number Placeholder 3"/>
          <p:cNvSpPr>
            <a:spLocks noGrp="1"/>
          </p:cNvSpPr>
          <p:nvPr>
            <p:ph type="sldNum" sz="quarter" idx="10"/>
          </p:nvPr>
        </p:nvSpPr>
        <p:spPr/>
        <p:txBody>
          <a:bodyPr/>
          <a:lstStyle/>
          <a:p>
            <a:fld id="{82CADD7F-BF8A-48F0-81CD-10908F00A881}" type="slidenum">
              <a:rPr lang="en-GB" smtClean="0"/>
              <a:t>3</a:t>
            </a:fld>
            <a:endParaRPr lang="en-GB" dirty="0"/>
          </a:p>
        </p:txBody>
      </p:sp>
    </p:spTree>
    <p:extLst>
      <p:ext uri="{BB962C8B-B14F-4D97-AF65-F5344CB8AC3E}">
        <p14:creationId xmlns:p14="http://schemas.microsoft.com/office/powerpoint/2010/main" val="141415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Social Work practitioner will arrange for you to sign a mandate, confirming acceptance of the rights and responsibilities associated with receiving start up monies.  If these monies are not utilised, arrangements will be made for them to be returned to the Council.</a:t>
            </a:r>
          </a:p>
          <a:p>
            <a:endParaRPr lang="en-GB" dirty="0"/>
          </a:p>
          <a:p>
            <a:r>
              <a:rPr lang="en-GB" dirty="0"/>
              <a:t>If you are purchasing support from a person registered as self-employed – no start up costs are provided. The self-employed person is responsible for funding their PVG statement, public liability insurances, PPE (gloves, aprons etc).</a:t>
            </a:r>
          </a:p>
          <a:p>
            <a:endParaRPr lang="en-GB" dirty="0"/>
          </a:p>
          <a:p>
            <a:r>
              <a:rPr lang="en-GB" dirty="0"/>
              <a:t>Four week float, whether utilised or not, will be recouped at the first audit.  This will not leave your budget depleted because the direct payment will commence from the start date (the date that your Personal Assistant is contracted to commence their employment). </a:t>
            </a:r>
          </a:p>
          <a:p>
            <a:endParaRPr lang="en-GB" dirty="0"/>
          </a:p>
          <a:p>
            <a:r>
              <a:rPr lang="en-GB" dirty="0"/>
              <a:t>When the start up costs are audited, you should provide evidence of expenditure i.e. receipts, invoices, payroll report etc.  Any unused funds will be recouped back to the Council.</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82CADD7F-BF8A-48F0-81CD-10908F00A881}" type="slidenum">
              <a:rPr lang="en-GB" smtClean="0"/>
              <a:t>4</a:t>
            </a:fld>
            <a:endParaRPr lang="en-GB" dirty="0"/>
          </a:p>
        </p:txBody>
      </p:sp>
    </p:spTree>
    <p:extLst>
      <p:ext uri="{BB962C8B-B14F-4D97-AF65-F5344CB8AC3E}">
        <p14:creationId xmlns:p14="http://schemas.microsoft.com/office/powerpoint/2010/main" val="1398093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September 2022 the Council/HSCP introduced a policy change whereby customers or the legal representatives can use their direct payment budget to purchase social care support from a person registered as self-employed.</a:t>
            </a:r>
          </a:p>
          <a:p>
            <a:endParaRPr lang="en-GB" dirty="0"/>
          </a:p>
          <a:p>
            <a:r>
              <a:rPr lang="en-GB" dirty="0"/>
              <a:t>You should ensure that you read the dedicated section in the legal direct payment contract regarding the purchase of social care support from a self-employed person.</a:t>
            </a:r>
          </a:p>
          <a:p>
            <a:endParaRPr lang="en-GB" dirty="0"/>
          </a:p>
          <a:p>
            <a:r>
              <a:rPr lang="en-GB" dirty="0"/>
              <a:t>It will be your responsibility to ensure that the self-employed person is registered with the PVG scheme, that they have the relevant public liability insurances in place and that the person is registered with HMRC.</a:t>
            </a:r>
          </a:p>
          <a:p>
            <a:endParaRPr lang="en-GB" dirty="0"/>
          </a:p>
          <a:p>
            <a:r>
              <a:rPr lang="en-GB" dirty="0"/>
              <a:t>East Dunbartonshire Council and the HSCP bare no legal responsibility for payment of any costs owed to a self-employed person or HMRC.  This responsibility will be held by the customer or their legal representative.</a:t>
            </a:r>
          </a:p>
          <a:p>
            <a:endParaRPr lang="en-GB" dirty="0"/>
          </a:p>
          <a:p>
            <a:r>
              <a:rPr lang="en-GB" dirty="0"/>
              <a:t>The use of the direct payment budget for this purpose supports the principles and values contained within the Self Directed Support legislation and guidance:  choice, control, and risk enablement. </a:t>
            </a:r>
          </a:p>
          <a:p>
            <a:endParaRPr lang="en-GB" dirty="0"/>
          </a:p>
          <a:p>
            <a:r>
              <a:rPr lang="en-GB" dirty="0"/>
              <a:t>The self-employed person should provide you with legal invoices (as per guidance cited in the HMRC website).</a:t>
            </a:r>
          </a:p>
          <a:p>
            <a:endParaRPr lang="en-GB" dirty="0"/>
          </a:p>
          <a:p>
            <a:endParaRPr lang="en-GB" dirty="0"/>
          </a:p>
        </p:txBody>
      </p:sp>
      <p:sp>
        <p:nvSpPr>
          <p:cNvPr id="4" name="Slide Number Placeholder 3"/>
          <p:cNvSpPr>
            <a:spLocks noGrp="1"/>
          </p:cNvSpPr>
          <p:nvPr>
            <p:ph type="sldNum" sz="quarter" idx="10"/>
          </p:nvPr>
        </p:nvSpPr>
        <p:spPr/>
        <p:txBody>
          <a:bodyPr/>
          <a:lstStyle/>
          <a:p>
            <a:fld id="{82CADD7F-BF8A-48F0-81CD-10908F00A881}" type="slidenum">
              <a:rPr lang="en-GB" smtClean="0"/>
              <a:t>5</a:t>
            </a:fld>
            <a:endParaRPr lang="en-GB" dirty="0"/>
          </a:p>
        </p:txBody>
      </p:sp>
    </p:spTree>
    <p:extLst>
      <p:ext uri="{BB962C8B-B14F-4D97-AF65-F5344CB8AC3E}">
        <p14:creationId xmlns:p14="http://schemas.microsoft.com/office/powerpoint/2010/main" val="289501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Council/HSCP realise it can take sometime to set up your dedicated direct payment bank account.  In order to avoid delay of the Personal Assistant recruitment activities, the start up budget can be paid into a  personal bank account.  When the direct payment account is established you can arrange transfer of any residual funds. </a:t>
            </a:r>
          </a:p>
          <a:p>
            <a:endParaRPr lang="en-GB" dirty="0"/>
          </a:p>
          <a:p>
            <a:r>
              <a:rPr lang="en-GB" dirty="0"/>
              <a:t>Why is a dedicated bank account required for the direct payment?  The direct payment is public funding and legally requires to be audited on a regular basis (minimum annually).  Because it is a dedicated bank account, the Council do not need to be provided with details of your personal expenditure from your own bank account.</a:t>
            </a:r>
          </a:p>
          <a:p>
            <a:endParaRPr lang="en-GB" dirty="0"/>
          </a:p>
          <a:p>
            <a:r>
              <a:rPr lang="en-GB" dirty="0"/>
              <a:t>The bank account name must include the ‘cared for’ customer) name, including those direct payments being managed by a legal Power of Attorney or Guardian.  The only exception to this is where the customer is aged under 18 and the direct payment is managed by their parent/s or those with parental responsibility. </a:t>
            </a:r>
          </a:p>
          <a:p>
            <a:endParaRPr lang="en-GB" dirty="0"/>
          </a:p>
          <a:p>
            <a:r>
              <a:rPr lang="en-GB" dirty="0"/>
              <a:t>You will receive the direct payment, paid into your bank account, every four weeks in advance.</a:t>
            </a:r>
          </a:p>
          <a:p>
            <a:endParaRPr lang="en-GB" dirty="0"/>
          </a:p>
          <a:p>
            <a:r>
              <a:rPr lang="en-GB" dirty="0"/>
              <a:t>For carers who have been assessed as eligible for a respite/short breaks budget and have chosen to receive this via direct payment, this, if preferred, can be paid annually and drawn down by the carer throughout the year.</a:t>
            </a:r>
          </a:p>
        </p:txBody>
      </p:sp>
      <p:sp>
        <p:nvSpPr>
          <p:cNvPr id="4" name="Slide Number Placeholder 3"/>
          <p:cNvSpPr>
            <a:spLocks noGrp="1"/>
          </p:cNvSpPr>
          <p:nvPr>
            <p:ph type="sldNum" sz="quarter" idx="10"/>
          </p:nvPr>
        </p:nvSpPr>
        <p:spPr/>
        <p:txBody>
          <a:bodyPr/>
          <a:lstStyle/>
          <a:p>
            <a:fld id="{82CADD7F-BF8A-48F0-81CD-10908F00A881}" type="slidenum">
              <a:rPr lang="en-GB" smtClean="0"/>
              <a:t>6</a:t>
            </a:fld>
            <a:endParaRPr lang="en-GB" dirty="0"/>
          </a:p>
        </p:txBody>
      </p:sp>
    </p:spTree>
    <p:extLst>
      <p:ext uri="{BB962C8B-B14F-4D97-AF65-F5344CB8AC3E}">
        <p14:creationId xmlns:p14="http://schemas.microsoft.com/office/powerpoint/2010/main" val="119858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different types of audit evidence that you should provide is listed above.</a:t>
            </a:r>
          </a:p>
          <a:p>
            <a:endParaRPr lang="en-GB" dirty="0"/>
          </a:p>
          <a:p>
            <a:r>
              <a:rPr lang="en-GB" dirty="0"/>
              <a:t>There will be additional paperwork required to be submitted where you are directly employing Personal Assistants, for example, payroll reports, confirmation of payments to HMRC for tax and national insurance</a:t>
            </a:r>
          </a:p>
          <a:p>
            <a:endParaRPr lang="en-GB" dirty="0"/>
          </a:p>
          <a:p>
            <a:r>
              <a:rPr lang="en-GB" dirty="0"/>
              <a:t>If you purchase social care support from an agency or self-employed person,  you should submit the invoices and receipts. </a:t>
            </a:r>
          </a:p>
          <a:p>
            <a:endParaRPr lang="en-GB" dirty="0"/>
          </a:p>
          <a:p>
            <a:r>
              <a:rPr lang="en-GB" dirty="0"/>
              <a:t>All the audit documentation will be matched against the expenditure shown on the bank statements. </a:t>
            </a:r>
          </a:p>
          <a:p>
            <a:endParaRPr lang="en-GB" dirty="0"/>
          </a:p>
          <a:p>
            <a:r>
              <a:rPr lang="en-GB" dirty="0"/>
              <a:t>For continued payments such as annual employer’s liability insurance, PPE etc you can use any contingency funds within your account and provide receipts of purchase.</a:t>
            </a:r>
          </a:p>
          <a:p>
            <a:endParaRPr lang="en-GB" dirty="0"/>
          </a:p>
          <a:p>
            <a:r>
              <a:rPr lang="en-GB" dirty="0"/>
              <a:t>It is illegal not to have liability insurance in place when employing Personal Assistant/s.  If any incidents arise where damages are required to be paid to a Personal Assistant, if there is no insurance in place, you could be held financial liable for financial compensation.  The Council or HSCP would not be financial responsible in these instances. </a:t>
            </a:r>
          </a:p>
          <a:p>
            <a:endParaRPr lang="en-GB" dirty="0"/>
          </a:p>
          <a:p>
            <a:r>
              <a:rPr lang="en-GB" dirty="0"/>
              <a:t>Anything expenditure that takes place from your direct payment budget should have corresponding audit evidence provided during your audit. </a:t>
            </a:r>
          </a:p>
        </p:txBody>
      </p:sp>
      <p:sp>
        <p:nvSpPr>
          <p:cNvPr id="4" name="Slide Number Placeholder 3"/>
          <p:cNvSpPr>
            <a:spLocks noGrp="1"/>
          </p:cNvSpPr>
          <p:nvPr>
            <p:ph type="sldNum" sz="quarter" idx="10"/>
          </p:nvPr>
        </p:nvSpPr>
        <p:spPr/>
        <p:txBody>
          <a:bodyPr/>
          <a:lstStyle/>
          <a:p>
            <a:fld id="{82CADD7F-BF8A-48F0-81CD-10908F00A881}" type="slidenum">
              <a:rPr lang="en-GB" smtClean="0"/>
              <a:t>7</a:t>
            </a:fld>
            <a:endParaRPr lang="en-GB" dirty="0"/>
          </a:p>
        </p:txBody>
      </p:sp>
    </p:spTree>
    <p:extLst>
      <p:ext uri="{BB962C8B-B14F-4D97-AF65-F5344CB8AC3E}">
        <p14:creationId xmlns:p14="http://schemas.microsoft.com/office/powerpoint/2010/main" val="2595576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East Dunbartonshire Council has a Customer Contribution Policy for  social care support which is chargeable.  This includes supported living hours to help an individual to manage living independently,  attending a Day Centre, or being supported to access socialisation opportunities. </a:t>
            </a:r>
          </a:p>
          <a:p>
            <a:endParaRPr lang="en-GB" dirty="0"/>
          </a:p>
          <a:p>
            <a:r>
              <a:rPr lang="en-GB" dirty="0"/>
              <a:t>If you receive disability benefits its likely you will be subject to paying a customer contribution.  Your Social work practitioner will provide further details. .</a:t>
            </a:r>
          </a:p>
          <a:p>
            <a:endParaRPr lang="en-GB" dirty="0"/>
          </a:p>
          <a:p>
            <a:r>
              <a:rPr lang="en-GB" dirty="0"/>
              <a:t>The Council will pay your direct payment into the dedicated bank account net (this means the payment less your calculated customer contribution).  It is your responsibility to pay  your weekly contribution into the bank account, thereby bringing your budget up to the level you require to purchase the agreed social care support to meet your eligible assessed needs and outcomes.  </a:t>
            </a:r>
          </a:p>
          <a:p>
            <a:endParaRPr lang="en-GB" dirty="0"/>
          </a:p>
          <a:p>
            <a:r>
              <a:rPr lang="en-GB" dirty="0"/>
              <a:t>The audit will confirm that customer contributions are being paid into the account.  </a:t>
            </a:r>
          </a:p>
          <a:p>
            <a:r>
              <a:rPr lang="en-GB" dirty="0"/>
              <a:t>Your contribution will also be detailed on your Individual Budget worksheet sent out with your direct payment agreement.</a:t>
            </a:r>
          </a:p>
          <a:p>
            <a:endParaRPr lang="en-GB" dirty="0"/>
          </a:p>
          <a:p>
            <a:r>
              <a:rPr lang="en-GB" dirty="0"/>
              <a:t>Your direct payment monies cannot be used to pay any customer contributions for example,  Day Centre charges, community alarm charges.  These must be paid from your own personal monies.</a:t>
            </a:r>
          </a:p>
        </p:txBody>
      </p:sp>
      <p:sp>
        <p:nvSpPr>
          <p:cNvPr id="4" name="Slide Number Placeholder 3"/>
          <p:cNvSpPr>
            <a:spLocks noGrp="1"/>
          </p:cNvSpPr>
          <p:nvPr>
            <p:ph type="sldNum" sz="quarter" idx="10"/>
          </p:nvPr>
        </p:nvSpPr>
        <p:spPr/>
        <p:txBody>
          <a:bodyPr/>
          <a:lstStyle/>
          <a:p>
            <a:fld id="{82CADD7F-BF8A-48F0-81CD-10908F00A881}" type="slidenum">
              <a:rPr lang="en-GB" smtClean="0"/>
              <a:t>8</a:t>
            </a:fld>
            <a:endParaRPr lang="en-GB" dirty="0"/>
          </a:p>
        </p:txBody>
      </p:sp>
    </p:spTree>
    <p:extLst>
      <p:ext uri="{BB962C8B-B14F-4D97-AF65-F5344CB8AC3E}">
        <p14:creationId xmlns:p14="http://schemas.microsoft.com/office/powerpoint/2010/main" val="65630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East Dunbartonshire Council has adopted the Auditing Risk Matrix recommended by CIPFA. (Chartered Institute of Public Finance and Accountancy). </a:t>
            </a:r>
          </a:p>
          <a:p>
            <a:endParaRPr lang="en-GB" dirty="0"/>
          </a:p>
          <a:p>
            <a:r>
              <a:rPr lang="en-GB" dirty="0"/>
              <a:t>Every new direct payment customer is will be assessed as a high risk.  This helps to ensure that you receive support, where required, should any auditing issues be identified within the financial audit.  </a:t>
            </a:r>
          </a:p>
          <a:p>
            <a:endParaRPr lang="en-GB" dirty="0"/>
          </a:p>
          <a:p>
            <a:r>
              <a:rPr lang="en-GB" dirty="0"/>
              <a:t>If you are experiencing difficulties managing your direct payment you should contact your Social Work practitioner or Social Work team to discuss further.  </a:t>
            </a:r>
          </a:p>
          <a:p>
            <a:endParaRPr lang="en-GB" dirty="0"/>
          </a:p>
          <a:p>
            <a:r>
              <a:rPr lang="en-GB" dirty="0"/>
              <a:t>Thereafter when each audit is completed, and if no issues have arisen, the auditing risk will be lowered from high to medium, and then onto low risk. </a:t>
            </a:r>
          </a:p>
          <a:p>
            <a:endParaRPr lang="en-GB" dirty="0"/>
          </a:p>
          <a:p>
            <a:r>
              <a:rPr lang="en-GB" dirty="0"/>
              <a:t>Auditing timescales:</a:t>
            </a:r>
          </a:p>
          <a:p>
            <a:endParaRPr lang="en-GB" dirty="0"/>
          </a:p>
          <a:p>
            <a:r>
              <a:rPr lang="en-GB" dirty="0"/>
              <a:t>High – every three months;</a:t>
            </a:r>
          </a:p>
          <a:p>
            <a:r>
              <a:rPr lang="en-GB" dirty="0"/>
              <a:t>Medium – every six months;</a:t>
            </a:r>
          </a:p>
          <a:p>
            <a:r>
              <a:rPr lang="en-GB" dirty="0"/>
              <a:t>Low – annually</a:t>
            </a:r>
          </a:p>
          <a:p>
            <a:endParaRPr lang="en-GB" dirty="0"/>
          </a:p>
        </p:txBody>
      </p:sp>
      <p:sp>
        <p:nvSpPr>
          <p:cNvPr id="4" name="Slide Number Placeholder 3"/>
          <p:cNvSpPr>
            <a:spLocks noGrp="1"/>
          </p:cNvSpPr>
          <p:nvPr>
            <p:ph type="sldNum" sz="quarter" idx="10"/>
          </p:nvPr>
        </p:nvSpPr>
        <p:spPr/>
        <p:txBody>
          <a:bodyPr/>
          <a:lstStyle/>
          <a:p>
            <a:fld id="{82CADD7F-BF8A-48F0-81CD-10908F00A881}" type="slidenum">
              <a:rPr lang="en-GB" smtClean="0"/>
              <a:t>9</a:t>
            </a:fld>
            <a:endParaRPr lang="en-GB" dirty="0"/>
          </a:p>
        </p:txBody>
      </p:sp>
    </p:spTree>
    <p:extLst>
      <p:ext uri="{BB962C8B-B14F-4D97-AF65-F5344CB8AC3E}">
        <p14:creationId xmlns:p14="http://schemas.microsoft.com/office/powerpoint/2010/main" val="1454637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104245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11840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305137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87945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960295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422281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57653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3538597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239514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658924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811546-5BF7-49DC-9020-866B99014234}" type="datetimeFigureOut">
              <a:rPr lang="en-GB" smtClean="0"/>
              <a:t>22/01/2026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7299E33-C7D6-4EF9-9421-36218833C1E7}" type="slidenum">
              <a:rPr lang="en-GB" smtClean="0"/>
              <a:t>‹#›</a:t>
            </a:fld>
            <a:endParaRPr lang="en-GB" dirty="0"/>
          </a:p>
        </p:txBody>
      </p:sp>
    </p:spTree>
    <p:extLst>
      <p:ext uri="{BB962C8B-B14F-4D97-AF65-F5344CB8AC3E}">
        <p14:creationId xmlns:p14="http://schemas.microsoft.com/office/powerpoint/2010/main" val="507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11546-5BF7-49DC-9020-866B99014234}" type="datetimeFigureOut">
              <a:rPr lang="en-GB" smtClean="0"/>
              <a:t>22/01/2026</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99E33-C7D6-4EF9-9421-36218833C1E7}" type="slidenum">
              <a:rPr lang="en-GB" smtClean="0"/>
              <a:t>‹#›</a:t>
            </a:fld>
            <a:endParaRPr lang="en-GB" dirty="0"/>
          </a:p>
        </p:txBody>
      </p:sp>
    </p:spTree>
    <p:extLst>
      <p:ext uri="{BB962C8B-B14F-4D97-AF65-F5344CB8AC3E}">
        <p14:creationId xmlns:p14="http://schemas.microsoft.com/office/powerpoint/2010/main" val="2303002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xml"/><Relationship Id="rId7" Type="http://schemas.openxmlformats.org/officeDocument/2006/relationships/hyperlink" Target="https://www.google.com/url?q=http://www.nhsggc.org.uk/&amp;sa=U&amp;ved=0ahUKEwicyqbh_fzOAhVhDMAKHQDEBkEQwW4IGDAB&amp;usg=AFQjCNHpdyIAh9506f9zdAaJpXSTpQPIuQ"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https://www.google.com/url?q=http://logos.wikia.com/wiki/File:East_Dunbartonshire_Council.svg&amp;sa=U&amp;ved=0ahUKEwjDvKOy_fzOAhWDKsAKHeuhAjIQwW4IGDAA&amp;usg=AFQjCNEKKHOkAw761Wdi5V8upaZ5J-1EkQ"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mailto:infoed@takectrl.org.uk"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DPAudits@eastdunbarton.gov.uk" TargetMode="External"/><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6793"/>
            <a:ext cx="7772400" cy="1512167"/>
          </a:xfrm>
        </p:spPr>
        <p:txBody>
          <a:bodyPr/>
          <a:lstStyle/>
          <a:p>
            <a:r>
              <a:rPr lang="en-GB" b="1" dirty="0"/>
              <a:t>SELF DIRECTED SUPPORT</a:t>
            </a:r>
          </a:p>
        </p:txBody>
      </p:sp>
      <p:sp>
        <p:nvSpPr>
          <p:cNvPr id="3" name="Subtitle 2"/>
          <p:cNvSpPr>
            <a:spLocks noGrp="1"/>
          </p:cNvSpPr>
          <p:nvPr>
            <p:ph type="subTitle" idx="1"/>
          </p:nvPr>
        </p:nvSpPr>
        <p:spPr>
          <a:xfrm>
            <a:off x="1371600" y="3068960"/>
            <a:ext cx="6400800" cy="3024336"/>
          </a:xfrm>
        </p:spPr>
        <p:txBody>
          <a:bodyPr>
            <a:normAutofit/>
          </a:bodyPr>
          <a:lstStyle/>
          <a:p>
            <a:endParaRPr lang="en-GB" dirty="0">
              <a:solidFill>
                <a:srgbClr val="FF0000"/>
              </a:solidFill>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Kelly Gainty, SDS Lead, ED HSCP</a:t>
            </a:r>
          </a:p>
          <a:p>
            <a:r>
              <a:rPr lang="en-GB" dirty="0">
                <a:solidFill>
                  <a:srgbClr val="FF0000"/>
                </a:solidFill>
                <a:latin typeface="Arial" panose="020B0604020202020204" pitchFamily="34" charset="0"/>
                <a:cs typeface="Arial" panose="020B0604020202020204" pitchFamily="34" charset="0"/>
              </a:rPr>
              <a:t>Specialist Input:  Take Ctrl/EDC Finance Audit Team</a:t>
            </a:r>
          </a:p>
          <a:p>
            <a:endParaRPr lang="en-GB" dirty="0">
              <a:solidFill>
                <a:srgbClr val="FF0000"/>
              </a:solidFill>
              <a:latin typeface="Arial" panose="020B0604020202020204" pitchFamily="34" charset="0"/>
              <a:cs typeface="Arial" panose="020B0604020202020204" pitchFamily="34" charset="0"/>
            </a:endParaRPr>
          </a:p>
          <a:p>
            <a:endParaRPr lang="en-GB" dirty="0">
              <a:solidFill>
                <a:srgbClr val="FF0000"/>
              </a:solidFill>
              <a:latin typeface="Arial" panose="020B0604020202020204" pitchFamily="34" charset="0"/>
              <a:cs typeface="Arial" panose="020B0604020202020204" pitchFamily="34" charset="0"/>
            </a:endParaRPr>
          </a:p>
        </p:txBody>
      </p:sp>
      <p:pic>
        <p:nvPicPr>
          <p:cNvPr id="1026" name="Picture 2" descr="Image result for east dunbartonshire council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165304"/>
            <a:ext cx="2905485" cy="4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eater glasgow and clyde health board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5957028"/>
            <a:ext cx="914400" cy="676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2843808" y="530979"/>
            <a:ext cx="3926164" cy="634039"/>
          </a:xfrm>
          <a:prstGeom prst="rect">
            <a:avLst/>
          </a:prstGeom>
        </p:spPr>
      </p:pic>
      <p:pic>
        <p:nvPicPr>
          <p:cNvPr id="6" name="Audio 5">
            <a:hlinkClick r:id="" action="ppaction://media"/>
            <a:extLst>
              <a:ext uri="{FF2B5EF4-FFF2-40B4-BE49-F238E27FC236}">
                <a16:creationId xmlns:a16="http://schemas.microsoft.com/office/drawing/2014/main" id="{5331C2C8-6911-2A51-5FD3-C0F9C1E839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9607674"/>
      </p:ext>
    </p:extLst>
  </p:cSld>
  <p:clrMapOvr>
    <a:masterClrMapping/>
  </p:clrMapOvr>
  <mc:AlternateContent xmlns:mc="http://schemas.openxmlformats.org/markup-compatibility/2006" xmlns:p14="http://schemas.microsoft.com/office/powerpoint/2010/main">
    <mc:Choice Requires="p14">
      <p:transition spd="slow" p14:dur="2000" advTm="76059"/>
    </mc:Choice>
    <mc:Fallback xmlns="">
      <p:transition spd="slow" advTm="76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Audit Process</a:t>
            </a:r>
          </a:p>
        </p:txBody>
      </p:sp>
      <p:sp>
        <p:nvSpPr>
          <p:cNvPr id="3" name="Content Placeholder 2"/>
          <p:cNvSpPr>
            <a:spLocks noGrp="1"/>
          </p:cNvSpPr>
          <p:nvPr>
            <p:ph idx="1"/>
          </p:nvPr>
        </p:nvSpPr>
        <p:spPr/>
        <p:txBody>
          <a:bodyPr>
            <a:normAutofit fontScale="92500" lnSpcReduction="10000"/>
          </a:bodyPr>
          <a:lstStyle/>
          <a:p>
            <a:r>
              <a:rPr lang="en-GB" dirty="0"/>
              <a:t>Audit request emailed to customer/POA from ‘DPAudits@eastdunbarton.gov.uk’</a:t>
            </a:r>
          </a:p>
          <a:p>
            <a:r>
              <a:rPr lang="en-GB" dirty="0"/>
              <a:t>No response – reminder request will be posted to customer/POA</a:t>
            </a:r>
          </a:p>
          <a:p>
            <a:r>
              <a:rPr lang="en-GB" dirty="0"/>
              <a:t>No response – second reminder request will be posted to customer/POA</a:t>
            </a:r>
          </a:p>
          <a:p>
            <a:r>
              <a:rPr lang="en-GB" dirty="0"/>
              <a:t>No response – will be passed to the HSCP to action.</a:t>
            </a:r>
          </a:p>
          <a:p>
            <a:r>
              <a:rPr lang="en-GB" dirty="0"/>
              <a:t>Please liaise with DP Audits regarding any delays</a:t>
            </a:r>
          </a:p>
        </p:txBody>
      </p:sp>
      <p:pic>
        <p:nvPicPr>
          <p:cNvPr id="4" name="Picture 3"/>
          <p:cNvPicPr>
            <a:picLocks noChangeAspect="1"/>
          </p:cNvPicPr>
          <p:nvPr/>
        </p:nvPicPr>
        <p:blipFill>
          <a:blip r:embed="rId5"/>
          <a:stretch>
            <a:fillRect/>
          </a:stretch>
        </p:blipFill>
        <p:spPr>
          <a:xfrm>
            <a:off x="179512" y="115593"/>
            <a:ext cx="1543050" cy="1143000"/>
          </a:xfrm>
          <a:prstGeom prst="rect">
            <a:avLst/>
          </a:prstGeom>
        </p:spPr>
      </p:pic>
      <p:pic>
        <p:nvPicPr>
          <p:cNvPr id="5" name="Picture 4"/>
          <p:cNvPicPr>
            <a:picLocks noChangeAspect="1"/>
          </p:cNvPicPr>
          <p:nvPr/>
        </p:nvPicPr>
        <p:blipFill>
          <a:blip r:embed="rId5"/>
          <a:stretch>
            <a:fillRect/>
          </a:stretch>
        </p:blipFill>
        <p:spPr>
          <a:xfrm>
            <a:off x="7421438" y="90619"/>
            <a:ext cx="1543050" cy="1143000"/>
          </a:xfrm>
          <a:prstGeom prst="rect">
            <a:avLst/>
          </a:prstGeom>
        </p:spPr>
      </p:pic>
      <p:pic>
        <p:nvPicPr>
          <p:cNvPr id="6" name="Audio 5">
            <a:hlinkClick r:id="" action="ppaction://media"/>
            <a:extLst>
              <a:ext uri="{FF2B5EF4-FFF2-40B4-BE49-F238E27FC236}">
                <a16:creationId xmlns:a16="http://schemas.microsoft.com/office/drawing/2014/main" id="{B49A765C-BD99-6D87-28DA-0AA898075D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4222083"/>
      </p:ext>
    </p:extLst>
  </p:cSld>
  <p:clrMapOvr>
    <a:masterClrMapping/>
  </p:clrMapOvr>
  <mc:AlternateContent xmlns:mc="http://schemas.openxmlformats.org/markup-compatibility/2006" xmlns:p14="http://schemas.microsoft.com/office/powerpoint/2010/main">
    <mc:Choice Requires="p14">
      <p:transition spd="slow" p14:dur="2000" advTm="166254"/>
    </mc:Choice>
    <mc:Fallback xmlns="">
      <p:transition spd="slow" advTm="16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Provide Audit Paperwork</a:t>
            </a:r>
          </a:p>
        </p:txBody>
      </p:sp>
      <p:sp>
        <p:nvSpPr>
          <p:cNvPr id="3" name="Content Placeholder 2"/>
          <p:cNvSpPr>
            <a:spLocks noGrp="1"/>
          </p:cNvSpPr>
          <p:nvPr>
            <p:ph idx="1"/>
          </p:nvPr>
        </p:nvSpPr>
        <p:spPr/>
        <p:txBody>
          <a:bodyPr>
            <a:normAutofit fontScale="85000" lnSpcReduction="10000"/>
          </a:bodyPr>
          <a:lstStyle/>
          <a:p>
            <a:r>
              <a:rPr lang="en-GB" dirty="0"/>
              <a:t>Digitally – downloaded PDF copies of bank statements, pdf/word/excel copies of payroll reports etc.</a:t>
            </a:r>
          </a:p>
          <a:p>
            <a:r>
              <a:rPr lang="en-GB" dirty="0"/>
              <a:t>If managing digitally, keep a file on pc, open different folders for each activity</a:t>
            </a:r>
          </a:p>
          <a:p>
            <a:r>
              <a:rPr lang="en-GB" dirty="0"/>
              <a:t>When requested, email documents to ‘DPAudits@eastdunbarton.gov.uk’</a:t>
            </a:r>
          </a:p>
          <a:p>
            <a:r>
              <a:rPr lang="en-GB" dirty="0"/>
              <a:t>If managing via paper copies, keep a file, store copies of different documents.  Send into the Audit Team’s postal address (on the audit request).  Drop an email advising posted in.</a:t>
            </a:r>
          </a:p>
          <a:p>
            <a:r>
              <a:rPr lang="en-GB" dirty="0"/>
              <a:t>Send in information monthly in preparation for audit.</a:t>
            </a:r>
          </a:p>
        </p:txBody>
      </p:sp>
      <p:pic>
        <p:nvPicPr>
          <p:cNvPr id="4" name="Picture 3"/>
          <p:cNvPicPr>
            <a:picLocks noChangeAspect="1"/>
          </p:cNvPicPr>
          <p:nvPr/>
        </p:nvPicPr>
        <p:blipFill>
          <a:blip r:embed="rId5"/>
          <a:stretch>
            <a:fillRect/>
          </a:stretch>
        </p:blipFill>
        <p:spPr>
          <a:xfrm>
            <a:off x="107504" y="0"/>
            <a:ext cx="1543050" cy="620688"/>
          </a:xfrm>
          <a:prstGeom prst="rect">
            <a:avLst/>
          </a:prstGeom>
        </p:spPr>
      </p:pic>
      <p:pic>
        <p:nvPicPr>
          <p:cNvPr id="5" name="Picture 4"/>
          <p:cNvPicPr>
            <a:picLocks noChangeAspect="1"/>
          </p:cNvPicPr>
          <p:nvPr/>
        </p:nvPicPr>
        <p:blipFill>
          <a:blip r:embed="rId5"/>
          <a:stretch>
            <a:fillRect/>
          </a:stretch>
        </p:blipFill>
        <p:spPr>
          <a:xfrm>
            <a:off x="7504387" y="68559"/>
            <a:ext cx="1543050" cy="552129"/>
          </a:xfrm>
          <a:prstGeom prst="rect">
            <a:avLst/>
          </a:prstGeom>
        </p:spPr>
      </p:pic>
      <p:pic>
        <p:nvPicPr>
          <p:cNvPr id="6" name="Audio 5">
            <a:hlinkClick r:id="" action="ppaction://media"/>
            <a:extLst>
              <a:ext uri="{FF2B5EF4-FFF2-40B4-BE49-F238E27FC236}">
                <a16:creationId xmlns:a16="http://schemas.microsoft.com/office/drawing/2014/main" id="{571DD3A3-2E2C-4A5F-53FE-EA2ABDFB67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58618234"/>
      </p:ext>
    </p:extLst>
  </p:cSld>
  <p:clrMapOvr>
    <a:masterClrMapping/>
  </p:clrMapOvr>
  <mc:AlternateContent xmlns:mc="http://schemas.openxmlformats.org/markup-compatibility/2006" xmlns:p14="http://schemas.microsoft.com/office/powerpoint/2010/main">
    <mc:Choice Requires="p14">
      <p:transition spd="slow" p14:dur="2000" advTm="108051"/>
    </mc:Choice>
    <mc:Fallback xmlns="">
      <p:transition spd="slow" advTm="108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Long to Keep Records</a:t>
            </a:r>
          </a:p>
        </p:txBody>
      </p:sp>
      <p:sp>
        <p:nvSpPr>
          <p:cNvPr id="3" name="Content Placeholder 2"/>
          <p:cNvSpPr>
            <a:spLocks noGrp="1"/>
          </p:cNvSpPr>
          <p:nvPr>
            <p:ph idx="1"/>
          </p:nvPr>
        </p:nvSpPr>
        <p:spPr/>
        <p:txBody>
          <a:bodyPr/>
          <a:lstStyle/>
          <a:p>
            <a:r>
              <a:rPr lang="en-GB" dirty="0"/>
              <a:t>From commencement of Direct Payments</a:t>
            </a:r>
          </a:p>
          <a:p>
            <a:r>
              <a:rPr lang="en-GB" dirty="0"/>
              <a:t>6 years after Direct Payment closed</a:t>
            </a:r>
          </a:p>
          <a:p>
            <a:r>
              <a:rPr lang="en-GB" dirty="0"/>
              <a:t>If final audit completed, and no outstanding issues, paperwork no longer required</a:t>
            </a:r>
          </a:p>
          <a:p>
            <a:r>
              <a:rPr lang="en-GB" dirty="0"/>
              <a:t>If employing Personal Assistants may be beneficial to keep records for 6 years – any backdated claims etc.</a:t>
            </a:r>
          </a:p>
        </p:txBody>
      </p:sp>
      <p:pic>
        <p:nvPicPr>
          <p:cNvPr id="4" name="Picture 3"/>
          <p:cNvPicPr>
            <a:picLocks noChangeAspect="1"/>
          </p:cNvPicPr>
          <p:nvPr/>
        </p:nvPicPr>
        <p:blipFill>
          <a:blip r:embed="rId5"/>
          <a:stretch>
            <a:fillRect/>
          </a:stretch>
        </p:blipFill>
        <p:spPr>
          <a:xfrm>
            <a:off x="0" y="0"/>
            <a:ext cx="1543050" cy="771525"/>
          </a:xfrm>
          <a:prstGeom prst="rect">
            <a:avLst/>
          </a:prstGeom>
        </p:spPr>
      </p:pic>
      <p:pic>
        <p:nvPicPr>
          <p:cNvPr id="5" name="Picture 4"/>
          <p:cNvPicPr>
            <a:picLocks noChangeAspect="1"/>
          </p:cNvPicPr>
          <p:nvPr/>
        </p:nvPicPr>
        <p:blipFill>
          <a:blip r:embed="rId5"/>
          <a:stretch>
            <a:fillRect/>
          </a:stretch>
        </p:blipFill>
        <p:spPr>
          <a:xfrm>
            <a:off x="7632348" y="-1"/>
            <a:ext cx="1543050" cy="771525"/>
          </a:xfrm>
          <a:prstGeom prst="rect">
            <a:avLst/>
          </a:prstGeom>
        </p:spPr>
      </p:pic>
      <p:pic>
        <p:nvPicPr>
          <p:cNvPr id="6" name="Audio 5">
            <a:hlinkClick r:id="" action="ppaction://media"/>
            <a:extLst>
              <a:ext uri="{FF2B5EF4-FFF2-40B4-BE49-F238E27FC236}">
                <a16:creationId xmlns:a16="http://schemas.microsoft.com/office/drawing/2014/main" id="{9448522E-1255-CD92-6887-3A7D63E3E3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433258"/>
      </p:ext>
    </p:extLst>
  </p:cSld>
  <p:clrMapOvr>
    <a:masterClrMapping/>
  </p:clrMapOvr>
  <mc:AlternateContent xmlns:mc="http://schemas.openxmlformats.org/markup-compatibility/2006" xmlns:p14="http://schemas.microsoft.com/office/powerpoint/2010/main">
    <mc:Choice Requires="p14">
      <p:transition spd="slow" p14:dur="2000" advTm="40467"/>
    </mc:Choice>
    <mc:Fallback xmlns="">
      <p:transition spd="slow" advTm="40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Accumulations</a:t>
            </a:r>
          </a:p>
        </p:txBody>
      </p:sp>
      <p:sp>
        <p:nvSpPr>
          <p:cNvPr id="3" name="Content Placeholder 2"/>
          <p:cNvSpPr>
            <a:spLocks noGrp="1"/>
          </p:cNvSpPr>
          <p:nvPr>
            <p:ph idx="1"/>
          </p:nvPr>
        </p:nvSpPr>
        <p:spPr/>
        <p:txBody>
          <a:bodyPr>
            <a:normAutofit fontScale="92500"/>
          </a:bodyPr>
          <a:lstStyle/>
          <a:p>
            <a:r>
              <a:rPr lang="en-GB" dirty="0"/>
              <a:t>6 week contingency</a:t>
            </a:r>
          </a:p>
          <a:p>
            <a:endParaRPr lang="en-GB" dirty="0"/>
          </a:p>
          <a:p>
            <a:r>
              <a:rPr lang="en-GB" dirty="0"/>
              <a:t>Accumulations in addition </a:t>
            </a:r>
            <a:r>
              <a:rPr lang="en-GB"/>
              <a:t>to 6 </a:t>
            </a:r>
            <a:r>
              <a:rPr lang="en-GB" dirty="0"/>
              <a:t>week contingency</a:t>
            </a:r>
          </a:p>
          <a:p>
            <a:endParaRPr lang="en-GB" dirty="0"/>
          </a:p>
          <a:p>
            <a:r>
              <a:rPr lang="en-GB" dirty="0"/>
              <a:t>Discussed with allocated Social Work practitioners or Team Manager</a:t>
            </a:r>
          </a:p>
          <a:p>
            <a:endParaRPr lang="en-GB" dirty="0"/>
          </a:p>
          <a:p>
            <a:r>
              <a:rPr lang="en-GB" dirty="0"/>
              <a:t>Invoice for accumulated funds</a:t>
            </a:r>
          </a:p>
        </p:txBody>
      </p:sp>
      <p:pic>
        <p:nvPicPr>
          <p:cNvPr id="4" name="Picture 3"/>
          <p:cNvPicPr>
            <a:picLocks noChangeAspect="1"/>
          </p:cNvPicPr>
          <p:nvPr/>
        </p:nvPicPr>
        <p:blipFill>
          <a:blip r:embed="rId5"/>
          <a:stretch>
            <a:fillRect/>
          </a:stretch>
        </p:blipFill>
        <p:spPr>
          <a:xfrm>
            <a:off x="251520" y="251619"/>
            <a:ext cx="1543050" cy="838200"/>
          </a:xfrm>
          <a:prstGeom prst="rect">
            <a:avLst/>
          </a:prstGeom>
        </p:spPr>
      </p:pic>
      <p:pic>
        <p:nvPicPr>
          <p:cNvPr id="5" name="Picture 4"/>
          <p:cNvPicPr>
            <a:picLocks noChangeAspect="1"/>
          </p:cNvPicPr>
          <p:nvPr/>
        </p:nvPicPr>
        <p:blipFill>
          <a:blip r:embed="rId5"/>
          <a:stretch>
            <a:fillRect/>
          </a:stretch>
        </p:blipFill>
        <p:spPr>
          <a:xfrm>
            <a:off x="7349430" y="251619"/>
            <a:ext cx="1543050" cy="838200"/>
          </a:xfrm>
          <a:prstGeom prst="rect">
            <a:avLst/>
          </a:prstGeom>
        </p:spPr>
      </p:pic>
      <p:pic>
        <p:nvPicPr>
          <p:cNvPr id="6" name="Audio 5">
            <a:hlinkClick r:id="" action="ppaction://media"/>
            <a:extLst>
              <a:ext uri="{FF2B5EF4-FFF2-40B4-BE49-F238E27FC236}">
                <a16:creationId xmlns:a16="http://schemas.microsoft.com/office/drawing/2014/main" id="{C1DF0478-0CF9-E00C-BEA4-C734A6E9A9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9395149"/>
      </p:ext>
    </p:extLst>
  </p:cSld>
  <p:clrMapOvr>
    <a:masterClrMapping/>
  </p:clrMapOvr>
  <mc:AlternateContent xmlns:mc="http://schemas.openxmlformats.org/markup-compatibility/2006" xmlns:p14="http://schemas.microsoft.com/office/powerpoint/2010/main">
    <mc:Choice Requires="p14">
      <p:transition spd="slow" p14:dur="2000" advTm="73422"/>
    </mc:Choice>
    <mc:Fallback xmlns="">
      <p:transition spd="slow" advTm="73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Ending the Direct Payment</a:t>
            </a:r>
          </a:p>
        </p:txBody>
      </p:sp>
      <p:sp>
        <p:nvSpPr>
          <p:cNvPr id="3" name="Content Placeholder 2"/>
          <p:cNvSpPr>
            <a:spLocks noGrp="1"/>
          </p:cNvSpPr>
          <p:nvPr>
            <p:ph idx="1"/>
          </p:nvPr>
        </p:nvSpPr>
        <p:spPr/>
        <p:txBody>
          <a:bodyPr>
            <a:normAutofit lnSpcReduction="10000"/>
          </a:bodyPr>
          <a:lstStyle/>
          <a:p>
            <a:r>
              <a:rPr lang="en-GB" dirty="0"/>
              <a:t>Social Work practitioner advises Finance of DP end date</a:t>
            </a:r>
          </a:p>
          <a:p>
            <a:r>
              <a:rPr lang="en-GB" dirty="0"/>
              <a:t>Audit Team will contact to undertake a final audit</a:t>
            </a:r>
          </a:p>
          <a:p>
            <a:r>
              <a:rPr lang="en-GB" dirty="0"/>
              <a:t>Outstanding balance report for bank account</a:t>
            </a:r>
          </a:p>
          <a:p>
            <a:r>
              <a:rPr lang="en-GB" dirty="0"/>
              <a:t>Outstanding balance report for payroll provider account</a:t>
            </a:r>
          </a:p>
          <a:p>
            <a:r>
              <a:rPr lang="en-GB" dirty="0"/>
              <a:t>Four weeks in advance, there should always be funds to be returned to the Council.</a:t>
            </a:r>
          </a:p>
        </p:txBody>
      </p:sp>
      <p:pic>
        <p:nvPicPr>
          <p:cNvPr id="4" name="Picture 3"/>
          <p:cNvPicPr>
            <a:picLocks noChangeAspect="1"/>
          </p:cNvPicPr>
          <p:nvPr/>
        </p:nvPicPr>
        <p:blipFill>
          <a:blip r:embed="rId5"/>
          <a:stretch>
            <a:fillRect/>
          </a:stretch>
        </p:blipFill>
        <p:spPr>
          <a:xfrm>
            <a:off x="179512" y="91065"/>
            <a:ext cx="1238250" cy="1333500"/>
          </a:xfrm>
          <a:prstGeom prst="rect">
            <a:avLst/>
          </a:prstGeom>
        </p:spPr>
      </p:pic>
      <p:pic>
        <p:nvPicPr>
          <p:cNvPr id="5" name="Picture 4"/>
          <p:cNvPicPr>
            <a:picLocks noChangeAspect="1"/>
          </p:cNvPicPr>
          <p:nvPr/>
        </p:nvPicPr>
        <p:blipFill>
          <a:blip r:embed="rId5"/>
          <a:stretch>
            <a:fillRect/>
          </a:stretch>
        </p:blipFill>
        <p:spPr>
          <a:xfrm>
            <a:off x="7905750" y="0"/>
            <a:ext cx="1238250" cy="1333500"/>
          </a:xfrm>
          <a:prstGeom prst="rect">
            <a:avLst/>
          </a:prstGeom>
        </p:spPr>
      </p:pic>
      <p:pic>
        <p:nvPicPr>
          <p:cNvPr id="6" name="Audio 5">
            <a:hlinkClick r:id="" action="ppaction://media"/>
            <a:extLst>
              <a:ext uri="{FF2B5EF4-FFF2-40B4-BE49-F238E27FC236}">
                <a16:creationId xmlns:a16="http://schemas.microsoft.com/office/drawing/2014/main" id="{9DF330C3-C86B-E4D0-37E9-0E4D910ABF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59018462"/>
      </p:ext>
    </p:extLst>
  </p:cSld>
  <p:clrMapOvr>
    <a:masterClrMapping/>
  </p:clrMapOvr>
  <mc:AlternateContent xmlns:mc="http://schemas.openxmlformats.org/markup-compatibility/2006" xmlns:p14="http://schemas.microsoft.com/office/powerpoint/2010/main">
    <mc:Choice Requires="p14">
      <p:transition spd="slow" p14:dur="2000" advTm="89468"/>
    </mc:Choice>
    <mc:Fallback xmlns="">
      <p:transition spd="slow" advTm="8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043608" y="764704"/>
            <a:ext cx="1543050" cy="571500"/>
          </a:xfrm>
          <a:prstGeom prst="rect">
            <a:avLst/>
          </a:prstGeom>
        </p:spPr>
      </p:pic>
      <p:pic>
        <p:nvPicPr>
          <p:cNvPr id="5" name="Picture 4"/>
          <p:cNvPicPr>
            <a:picLocks noChangeAspect="1"/>
          </p:cNvPicPr>
          <p:nvPr/>
        </p:nvPicPr>
        <p:blipFill>
          <a:blip r:embed="rId5"/>
          <a:stretch>
            <a:fillRect/>
          </a:stretch>
        </p:blipFill>
        <p:spPr>
          <a:xfrm>
            <a:off x="2586658" y="1916832"/>
            <a:ext cx="1543050" cy="571500"/>
          </a:xfrm>
          <a:prstGeom prst="rect">
            <a:avLst/>
          </a:prstGeom>
        </p:spPr>
      </p:pic>
      <p:pic>
        <p:nvPicPr>
          <p:cNvPr id="6" name="Picture 5"/>
          <p:cNvPicPr>
            <a:picLocks noChangeAspect="1"/>
          </p:cNvPicPr>
          <p:nvPr/>
        </p:nvPicPr>
        <p:blipFill>
          <a:blip r:embed="rId5"/>
          <a:stretch>
            <a:fillRect/>
          </a:stretch>
        </p:blipFill>
        <p:spPr>
          <a:xfrm>
            <a:off x="5322962" y="3573016"/>
            <a:ext cx="1543050" cy="571500"/>
          </a:xfrm>
          <a:prstGeom prst="rect">
            <a:avLst/>
          </a:prstGeom>
        </p:spPr>
      </p:pic>
      <p:pic>
        <p:nvPicPr>
          <p:cNvPr id="9" name="Picture 8"/>
          <p:cNvPicPr>
            <a:picLocks noChangeAspect="1"/>
          </p:cNvPicPr>
          <p:nvPr/>
        </p:nvPicPr>
        <p:blipFill>
          <a:blip r:embed="rId5"/>
          <a:stretch>
            <a:fillRect/>
          </a:stretch>
        </p:blipFill>
        <p:spPr>
          <a:xfrm>
            <a:off x="1331640" y="3893677"/>
            <a:ext cx="1543050" cy="571500"/>
          </a:xfrm>
          <a:prstGeom prst="rect">
            <a:avLst/>
          </a:prstGeom>
        </p:spPr>
      </p:pic>
      <p:pic>
        <p:nvPicPr>
          <p:cNvPr id="11" name="Picture 10"/>
          <p:cNvPicPr>
            <a:picLocks noChangeAspect="1"/>
          </p:cNvPicPr>
          <p:nvPr/>
        </p:nvPicPr>
        <p:blipFill>
          <a:blip r:embed="rId5"/>
          <a:stretch>
            <a:fillRect/>
          </a:stretch>
        </p:blipFill>
        <p:spPr>
          <a:xfrm>
            <a:off x="6608787" y="2202582"/>
            <a:ext cx="1543050" cy="571500"/>
          </a:xfrm>
          <a:prstGeom prst="rect">
            <a:avLst/>
          </a:prstGeom>
        </p:spPr>
      </p:pic>
      <p:pic>
        <p:nvPicPr>
          <p:cNvPr id="12" name="Picture 11"/>
          <p:cNvPicPr>
            <a:picLocks noChangeAspect="1"/>
          </p:cNvPicPr>
          <p:nvPr/>
        </p:nvPicPr>
        <p:blipFill>
          <a:blip r:embed="rId5"/>
          <a:stretch>
            <a:fillRect/>
          </a:stretch>
        </p:blipFill>
        <p:spPr>
          <a:xfrm>
            <a:off x="6094487" y="764704"/>
            <a:ext cx="1543050" cy="571500"/>
          </a:xfrm>
          <a:prstGeom prst="rect">
            <a:avLst/>
          </a:prstGeom>
        </p:spPr>
      </p:pic>
      <p:pic>
        <p:nvPicPr>
          <p:cNvPr id="13" name="Picture 12"/>
          <p:cNvPicPr>
            <a:picLocks noChangeAspect="1"/>
          </p:cNvPicPr>
          <p:nvPr/>
        </p:nvPicPr>
        <p:blipFill>
          <a:blip r:embed="rId5"/>
          <a:stretch>
            <a:fillRect/>
          </a:stretch>
        </p:blipFill>
        <p:spPr>
          <a:xfrm>
            <a:off x="3995936" y="511487"/>
            <a:ext cx="1543050" cy="571500"/>
          </a:xfrm>
          <a:prstGeom prst="rect">
            <a:avLst/>
          </a:prstGeom>
        </p:spPr>
      </p:pic>
      <p:pic>
        <p:nvPicPr>
          <p:cNvPr id="14" name="Picture 13"/>
          <p:cNvPicPr>
            <a:picLocks noChangeAspect="1"/>
          </p:cNvPicPr>
          <p:nvPr/>
        </p:nvPicPr>
        <p:blipFill>
          <a:blip r:embed="rId5"/>
          <a:stretch>
            <a:fillRect/>
          </a:stretch>
        </p:blipFill>
        <p:spPr>
          <a:xfrm>
            <a:off x="827584" y="2339848"/>
            <a:ext cx="1543050" cy="571500"/>
          </a:xfrm>
          <a:prstGeom prst="rect">
            <a:avLst/>
          </a:prstGeom>
        </p:spPr>
      </p:pic>
      <p:pic>
        <p:nvPicPr>
          <p:cNvPr id="15" name="Picture 14"/>
          <p:cNvPicPr>
            <a:picLocks noChangeAspect="1"/>
          </p:cNvPicPr>
          <p:nvPr/>
        </p:nvPicPr>
        <p:blipFill>
          <a:blip r:embed="rId5"/>
          <a:stretch>
            <a:fillRect/>
          </a:stretch>
        </p:blipFill>
        <p:spPr>
          <a:xfrm>
            <a:off x="4756342" y="2602049"/>
            <a:ext cx="1543050" cy="571500"/>
          </a:xfrm>
          <a:prstGeom prst="rect">
            <a:avLst/>
          </a:prstGeom>
        </p:spPr>
      </p:pic>
      <p:pic>
        <p:nvPicPr>
          <p:cNvPr id="19" name="Picture 18"/>
          <p:cNvPicPr>
            <a:picLocks noChangeAspect="1"/>
          </p:cNvPicPr>
          <p:nvPr/>
        </p:nvPicPr>
        <p:blipFill>
          <a:blip r:embed="rId5"/>
          <a:stretch>
            <a:fillRect/>
          </a:stretch>
        </p:blipFill>
        <p:spPr>
          <a:xfrm>
            <a:off x="2987824" y="3257667"/>
            <a:ext cx="1543050" cy="571500"/>
          </a:xfrm>
          <a:prstGeom prst="rect">
            <a:avLst/>
          </a:prstGeom>
        </p:spPr>
      </p:pic>
      <p:sp>
        <p:nvSpPr>
          <p:cNvPr id="2" name="TextBox 1">
            <a:extLst>
              <a:ext uri="{FF2B5EF4-FFF2-40B4-BE49-F238E27FC236}">
                <a16:creationId xmlns:a16="http://schemas.microsoft.com/office/drawing/2014/main" id="{499CAD4A-30C0-5B66-4899-3DDD38678A3E}"/>
              </a:ext>
            </a:extLst>
          </p:cNvPr>
          <p:cNvSpPr txBox="1"/>
          <p:nvPr/>
        </p:nvSpPr>
        <p:spPr>
          <a:xfrm>
            <a:off x="539552" y="4941168"/>
            <a:ext cx="8208912" cy="1477328"/>
          </a:xfrm>
          <a:prstGeom prst="rect">
            <a:avLst/>
          </a:prstGeom>
          <a:noFill/>
        </p:spPr>
        <p:txBody>
          <a:bodyPr wrap="square" rtlCol="0">
            <a:spAutoFit/>
          </a:bodyPr>
          <a:lstStyle/>
          <a:p>
            <a:r>
              <a:rPr lang="en-GB" dirty="0"/>
              <a:t>East Dunbartonshire Council Audit Team – </a:t>
            </a:r>
            <a:r>
              <a:rPr lang="en-GB" dirty="0">
                <a:hlinkClick r:id="rId6"/>
              </a:rPr>
              <a:t>DPAudits@eastdunbarton.gov.uk</a:t>
            </a:r>
            <a:endParaRPr lang="en-GB" dirty="0"/>
          </a:p>
          <a:p>
            <a:endParaRPr lang="en-GB" dirty="0"/>
          </a:p>
          <a:p>
            <a:r>
              <a:rPr lang="en-GB" dirty="0"/>
              <a:t>Take Ctrl East Dunbartonshire – </a:t>
            </a:r>
            <a:r>
              <a:rPr lang="en-GB" dirty="0">
                <a:hlinkClick r:id="rId7"/>
              </a:rPr>
              <a:t>infoed@takectrl.org.uk</a:t>
            </a:r>
            <a:endParaRPr lang="en-GB" dirty="0"/>
          </a:p>
          <a:p>
            <a:r>
              <a:rPr lang="en-GB" dirty="0"/>
              <a:t> (0141 776 2219)</a:t>
            </a:r>
          </a:p>
          <a:p>
            <a:endParaRPr lang="en-GB" dirty="0"/>
          </a:p>
        </p:txBody>
      </p:sp>
      <p:pic>
        <p:nvPicPr>
          <p:cNvPr id="3" name="Audio 2">
            <a:hlinkClick r:id="" action="ppaction://media"/>
            <a:extLst>
              <a:ext uri="{FF2B5EF4-FFF2-40B4-BE49-F238E27FC236}">
                <a16:creationId xmlns:a16="http://schemas.microsoft.com/office/drawing/2014/main" id="{EF7C5B2C-9C55-6023-C336-3F9E034E6C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79665783"/>
      </p:ext>
    </p:extLst>
  </p:cSld>
  <p:clrMapOvr>
    <a:masterClrMapping/>
  </p:clrMapOvr>
  <mc:AlternateContent xmlns:mc="http://schemas.openxmlformats.org/markup-compatibility/2006" xmlns:p14="http://schemas.microsoft.com/office/powerpoint/2010/main">
    <mc:Choice Requires="p14">
      <p:transition spd="slow" p14:dur="2000" advTm="42638"/>
    </mc:Choice>
    <mc:Fallback xmlns="">
      <p:transition spd="slow" advTm="42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 We Audit?</a:t>
            </a:r>
          </a:p>
        </p:txBody>
      </p:sp>
      <p:sp>
        <p:nvSpPr>
          <p:cNvPr id="3" name="Content Placeholder 2"/>
          <p:cNvSpPr>
            <a:spLocks noGrp="1"/>
          </p:cNvSpPr>
          <p:nvPr>
            <p:ph idx="1"/>
          </p:nvPr>
        </p:nvSpPr>
        <p:spPr/>
        <p:txBody>
          <a:bodyPr/>
          <a:lstStyle/>
          <a:p>
            <a:pPr algn="ctr"/>
            <a:endParaRPr lang="en-GB" dirty="0"/>
          </a:p>
          <a:p>
            <a:pPr algn="ctr"/>
            <a:endParaRPr lang="en-GB" dirty="0"/>
          </a:p>
          <a:p>
            <a:pPr algn="ctr"/>
            <a:r>
              <a:rPr lang="en-GB" dirty="0"/>
              <a:t>Coping with responsibilities</a:t>
            </a:r>
          </a:p>
          <a:p>
            <a:endParaRPr lang="en-GB" dirty="0"/>
          </a:p>
          <a:p>
            <a:pPr marL="0" indent="0" algn="ctr">
              <a:buNone/>
            </a:pPr>
            <a:endParaRPr lang="en-GB" dirty="0"/>
          </a:p>
          <a:p>
            <a:pPr algn="ctr"/>
            <a:r>
              <a:rPr lang="en-GB" dirty="0"/>
              <a:t>Public Monies</a:t>
            </a:r>
          </a:p>
          <a:p>
            <a:endParaRPr lang="en-GB" dirty="0"/>
          </a:p>
          <a:p>
            <a:pPr marL="0" indent="0">
              <a:buNone/>
            </a:pPr>
            <a:endParaRPr lang="en-GB" dirty="0"/>
          </a:p>
        </p:txBody>
      </p:sp>
      <p:pic>
        <p:nvPicPr>
          <p:cNvPr id="4" name="Picture 3"/>
          <p:cNvPicPr>
            <a:picLocks noChangeAspect="1"/>
          </p:cNvPicPr>
          <p:nvPr/>
        </p:nvPicPr>
        <p:blipFill>
          <a:blip r:embed="rId5"/>
          <a:stretch>
            <a:fillRect/>
          </a:stretch>
        </p:blipFill>
        <p:spPr>
          <a:xfrm>
            <a:off x="179512" y="252124"/>
            <a:ext cx="1543050" cy="628650"/>
          </a:xfrm>
          <a:prstGeom prst="rect">
            <a:avLst/>
          </a:prstGeom>
        </p:spPr>
      </p:pic>
      <p:pic>
        <p:nvPicPr>
          <p:cNvPr id="5" name="Picture 4"/>
          <p:cNvPicPr>
            <a:picLocks noChangeAspect="1"/>
          </p:cNvPicPr>
          <p:nvPr/>
        </p:nvPicPr>
        <p:blipFill>
          <a:blip r:embed="rId5"/>
          <a:stretch>
            <a:fillRect/>
          </a:stretch>
        </p:blipFill>
        <p:spPr>
          <a:xfrm>
            <a:off x="7425305" y="274638"/>
            <a:ext cx="1543050" cy="628650"/>
          </a:xfrm>
          <a:prstGeom prst="rect">
            <a:avLst/>
          </a:prstGeom>
        </p:spPr>
      </p:pic>
      <p:pic>
        <p:nvPicPr>
          <p:cNvPr id="7" name="Audio 6">
            <a:hlinkClick r:id="" action="ppaction://media"/>
            <a:extLst>
              <a:ext uri="{FF2B5EF4-FFF2-40B4-BE49-F238E27FC236}">
                <a16:creationId xmlns:a16="http://schemas.microsoft.com/office/drawing/2014/main" id="{A86D3904-04F9-79F7-D3B5-1ACC51F31F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1612012"/>
      </p:ext>
    </p:extLst>
  </p:cSld>
  <p:clrMapOvr>
    <a:masterClrMapping/>
  </p:clrMapOvr>
  <mc:AlternateContent xmlns:mc="http://schemas.openxmlformats.org/markup-compatibility/2006" xmlns:p14="http://schemas.microsoft.com/office/powerpoint/2010/main">
    <mc:Choice Requires="p14">
      <p:transition spd="slow" p14:dur="2000" advTm="129993"/>
    </mc:Choice>
    <mc:Fallback xmlns="">
      <p:transition spd="slow" advTm="12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Start Up Costs</a:t>
            </a:r>
          </a:p>
        </p:txBody>
      </p:sp>
      <p:sp>
        <p:nvSpPr>
          <p:cNvPr id="3" name="Content Placeholder 2"/>
          <p:cNvSpPr>
            <a:spLocks noGrp="1"/>
          </p:cNvSpPr>
          <p:nvPr>
            <p:ph idx="1"/>
          </p:nvPr>
        </p:nvSpPr>
        <p:spPr/>
        <p:txBody>
          <a:bodyPr>
            <a:normAutofit fontScale="70000" lnSpcReduction="20000"/>
          </a:bodyPr>
          <a:lstStyle/>
          <a:p>
            <a:r>
              <a:rPr lang="en-GB" dirty="0"/>
              <a:t>Who receives Start Up Costs?</a:t>
            </a:r>
          </a:p>
          <a:p>
            <a:r>
              <a:rPr lang="en-GB" dirty="0"/>
              <a:t>Why do we pay Start Up Costs?</a:t>
            </a:r>
          </a:p>
          <a:p>
            <a:r>
              <a:rPr lang="en-GB" dirty="0"/>
              <a:t>What do we pay for Start Up Costs?</a:t>
            </a:r>
          </a:p>
          <a:p>
            <a:pPr marL="0" indent="0">
              <a:buNone/>
            </a:pPr>
            <a:r>
              <a:rPr lang="en-GB" dirty="0"/>
              <a:t>	Training (to become an Employer)</a:t>
            </a:r>
          </a:p>
          <a:p>
            <a:pPr marL="0" indent="0">
              <a:buNone/>
            </a:pPr>
            <a:r>
              <a:rPr lang="en-GB" dirty="0"/>
              <a:t>	Recruitment Advertising</a:t>
            </a:r>
          </a:p>
          <a:p>
            <a:pPr marL="0" indent="0">
              <a:buNone/>
            </a:pPr>
            <a:r>
              <a:rPr lang="en-GB" dirty="0"/>
              <a:t>	Payroll Set Up</a:t>
            </a:r>
          </a:p>
          <a:p>
            <a:pPr marL="0" indent="0">
              <a:buNone/>
            </a:pPr>
            <a:r>
              <a:rPr lang="en-GB" dirty="0"/>
              <a:t>	Employers Liability Insurance</a:t>
            </a:r>
          </a:p>
          <a:p>
            <a:pPr marL="0" indent="0">
              <a:buNone/>
            </a:pPr>
            <a:r>
              <a:rPr lang="en-GB" dirty="0"/>
              <a:t>	Pension Scheme Set Up</a:t>
            </a:r>
          </a:p>
          <a:p>
            <a:pPr marL="0" indent="0">
              <a:buNone/>
            </a:pPr>
            <a:r>
              <a:rPr lang="en-GB" dirty="0"/>
              <a:t>	Personal Protective Equipment (PPE)</a:t>
            </a:r>
          </a:p>
          <a:p>
            <a:pPr marL="0" indent="0">
              <a:buNone/>
            </a:pPr>
            <a:r>
              <a:rPr lang="en-GB" dirty="0"/>
              <a:t>	Disclosure Check/PVG</a:t>
            </a:r>
          </a:p>
          <a:p>
            <a:pPr marL="0" indent="0">
              <a:buNone/>
            </a:pPr>
            <a:r>
              <a:rPr lang="en-GB" dirty="0"/>
              <a:t>	Room Hire for Interviews</a:t>
            </a:r>
          </a:p>
          <a:p>
            <a:pPr marL="0" indent="0">
              <a:buNone/>
            </a:pPr>
            <a:r>
              <a:rPr lang="en-GB" dirty="0"/>
              <a:t>	Float – 4 weeks</a:t>
            </a:r>
          </a:p>
        </p:txBody>
      </p:sp>
      <p:pic>
        <p:nvPicPr>
          <p:cNvPr id="4" name="Picture 3"/>
          <p:cNvPicPr>
            <a:picLocks noChangeAspect="1"/>
          </p:cNvPicPr>
          <p:nvPr/>
        </p:nvPicPr>
        <p:blipFill>
          <a:blip r:embed="rId5"/>
          <a:stretch>
            <a:fillRect/>
          </a:stretch>
        </p:blipFill>
        <p:spPr>
          <a:xfrm>
            <a:off x="457200" y="270446"/>
            <a:ext cx="1543050" cy="1028700"/>
          </a:xfrm>
          <a:prstGeom prst="rect">
            <a:avLst/>
          </a:prstGeom>
        </p:spPr>
      </p:pic>
      <p:pic>
        <p:nvPicPr>
          <p:cNvPr id="5" name="Picture 4"/>
          <p:cNvPicPr>
            <a:picLocks noChangeAspect="1"/>
          </p:cNvPicPr>
          <p:nvPr/>
        </p:nvPicPr>
        <p:blipFill>
          <a:blip r:embed="rId5"/>
          <a:stretch>
            <a:fillRect/>
          </a:stretch>
        </p:blipFill>
        <p:spPr>
          <a:xfrm>
            <a:off x="7143750" y="270446"/>
            <a:ext cx="1543050" cy="1028700"/>
          </a:xfrm>
          <a:prstGeom prst="rect">
            <a:avLst/>
          </a:prstGeom>
        </p:spPr>
      </p:pic>
      <p:pic>
        <p:nvPicPr>
          <p:cNvPr id="6" name="Audio 5">
            <a:hlinkClick r:id="" action="ppaction://media"/>
            <a:extLst>
              <a:ext uri="{FF2B5EF4-FFF2-40B4-BE49-F238E27FC236}">
                <a16:creationId xmlns:a16="http://schemas.microsoft.com/office/drawing/2014/main" id="{A49F67DB-9C71-1FD7-C88A-D9A6AFEC9C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1955953"/>
      </p:ext>
    </p:extLst>
  </p:cSld>
  <p:clrMapOvr>
    <a:masterClrMapping/>
  </p:clrMapOvr>
  <mc:AlternateContent xmlns:mc="http://schemas.openxmlformats.org/markup-compatibility/2006" xmlns:p14="http://schemas.microsoft.com/office/powerpoint/2010/main">
    <mc:Choice Requires="p14">
      <p:transition spd="slow" p14:dur="2000" advTm="267752"/>
    </mc:Choice>
    <mc:Fallback xmlns="">
      <p:transition spd="slow" advTm="26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Start Up Costs </a:t>
            </a:r>
            <a:r>
              <a:rPr lang="en-GB" dirty="0" err="1"/>
              <a:t>con’t</a:t>
            </a:r>
            <a:r>
              <a:rPr lang="en-GB" dirty="0"/>
              <a:t>….</a:t>
            </a:r>
          </a:p>
        </p:txBody>
      </p:sp>
      <p:sp>
        <p:nvSpPr>
          <p:cNvPr id="3" name="Content Placeholder 2"/>
          <p:cNvSpPr>
            <a:spLocks noGrp="1"/>
          </p:cNvSpPr>
          <p:nvPr>
            <p:ph idx="1"/>
          </p:nvPr>
        </p:nvSpPr>
        <p:spPr/>
        <p:txBody>
          <a:bodyPr>
            <a:normAutofit fontScale="92500" lnSpcReduction="10000"/>
          </a:bodyPr>
          <a:lstStyle/>
          <a:p>
            <a:r>
              <a:rPr lang="en-GB" dirty="0"/>
              <a:t>Signed Mandate</a:t>
            </a:r>
          </a:p>
          <a:p>
            <a:endParaRPr lang="en-GB" dirty="0"/>
          </a:p>
          <a:p>
            <a:r>
              <a:rPr lang="en-GB" dirty="0"/>
              <a:t>Employing a Personal Assistant/s only – doesn’t include Self Employed staff</a:t>
            </a:r>
          </a:p>
          <a:p>
            <a:endParaRPr lang="en-GB" dirty="0"/>
          </a:p>
          <a:p>
            <a:r>
              <a:rPr lang="en-GB" dirty="0"/>
              <a:t>Four week float recouped after 3 months</a:t>
            </a:r>
          </a:p>
          <a:p>
            <a:endParaRPr lang="en-GB" dirty="0"/>
          </a:p>
          <a:p>
            <a:r>
              <a:rPr lang="en-GB" dirty="0"/>
              <a:t>Start up costs audited – first audit – return of unused monies</a:t>
            </a:r>
          </a:p>
        </p:txBody>
      </p:sp>
      <p:pic>
        <p:nvPicPr>
          <p:cNvPr id="4" name="Picture 3"/>
          <p:cNvPicPr>
            <a:picLocks noChangeAspect="1"/>
          </p:cNvPicPr>
          <p:nvPr/>
        </p:nvPicPr>
        <p:blipFill>
          <a:blip r:embed="rId5"/>
          <a:stretch>
            <a:fillRect/>
          </a:stretch>
        </p:blipFill>
        <p:spPr>
          <a:xfrm>
            <a:off x="251520" y="112858"/>
            <a:ext cx="1543050" cy="1028700"/>
          </a:xfrm>
          <a:prstGeom prst="rect">
            <a:avLst/>
          </a:prstGeom>
        </p:spPr>
      </p:pic>
      <p:pic>
        <p:nvPicPr>
          <p:cNvPr id="5" name="Picture 4"/>
          <p:cNvPicPr>
            <a:picLocks noChangeAspect="1"/>
          </p:cNvPicPr>
          <p:nvPr/>
        </p:nvPicPr>
        <p:blipFill>
          <a:blip r:embed="rId5"/>
          <a:stretch>
            <a:fillRect/>
          </a:stretch>
        </p:blipFill>
        <p:spPr>
          <a:xfrm>
            <a:off x="7452320" y="112858"/>
            <a:ext cx="1543050" cy="1028700"/>
          </a:xfrm>
          <a:prstGeom prst="rect">
            <a:avLst/>
          </a:prstGeom>
        </p:spPr>
      </p:pic>
      <p:pic>
        <p:nvPicPr>
          <p:cNvPr id="6" name="Audio 5">
            <a:hlinkClick r:id="" action="ppaction://media"/>
            <a:extLst>
              <a:ext uri="{FF2B5EF4-FFF2-40B4-BE49-F238E27FC236}">
                <a16:creationId xmlns:a16="http://schemas.microsoft.com/office/drawing/2014/main" id="{61940D55-8735-1306-C3B1-4D82AEA0F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0032386"/>
      </p:ext>
    </p:extLst>
  </p:cSld>
  <p:clrMapOvr>
    <a:masterClrMapping/>
  </p:clrMapOvr>
  <mc:AlternateContent xmlns:mc="http://schemas.openxmlformats.org/markup-compatibility/2006" xmlns:p14="http://schemas.microsoft.com/office/powerpoint/2010/main">
    <mc:Choice Requires="p14">
      <p:transition spd="slow" p14:dur="2000" advTm="114464"/>
    </mc:Choice>
    <mc:Fallback xmlns="">
      <p:transition spd="slow" advTm="114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Self Employed Social Care Staff</a:t>
            </a:r>
          </a:p>
        </p:txBody>
      </p:sp>
      <p:sp>
        <p:nvSpPr>
          <p:cNvPr id="3" name="Content Placeholder 2"/>
          <p:cNvSpPr>
            <a:spLocks noGrp="1"/>
          </p:cNvSpPr>
          <p:nvPr>
            <p:ph idx="1"/>
          </p:nvPr>
        </p:nvSpPr>
        <p:spPr/>
        <p:txBody>
          <a:bodyPr/>
          <a:lstStyle/>
          <a:p>
            <a:r>
              <a:rPr lang="en-GB" dirty="0"/>
              <a:t>New Policy Change in East Dunbartonshire HSCP since September 2022 following legal review;</a:t>
            </a:r>
          </a:p>
          <a:p>
            <a:r>
              <a:rPr lang="en-GB" dirty="0"/>
              <a:t>Self Employed Section contained in legal Direct Payment Service Level Agreement (contract);</a:t>
            </a:r>
          </a:p>
          <a:p>
            <a:r>
              <a:rPr lang="en-GB" dirty="0"/>
              <a:t>Associated Risks</a:t>
            </a:r>
          </a:p>
          <a:p>
            <a:r>
              <a:rPr lang="en-GB" dirty="0"/>
              <a:t>No Start Up Costs</a:t>
            </a:r>
          </a:p>
        </p:txBody>
      </p:sp>
      <p:pic>
        <p:nvPicPr>
          <p:cNvPr id="4" name="Picture 3"/>
          <p:cNvPicPr>
            <a:picLocks noChangeAspect="1"/>
          </p:cNvPicPr>
          <p:nvPr/>
        </p:nvPicPr>
        <p:blipFill>
          <a:blip r:embed="rId5"/>
          <a:stretch>
            <a:fillRect/>
          </a:stretch>
        </p:blipFill>
        <p:spPr>
          <a:xfrm>
            <a:off x="-33001" y="0"/>
            <a:ext cx="1543050" cy="620688"/>
          </a:xfrm>
          <a:prstGeom prst="rect">
            <a:avLst/>
          </a:prstGeom>
        </p:spPr>
      </p:pic>
      <p:pic>
        <p:nvPicPr>
          <p:cNvPr id="5" name="Picture 4"/>
          <p:cNvPicPr>
            <a:picLocks noChangeAspect="1"/>
          </p:cNvPicPr>
          <p:nvPr/>
        </p:nvPicPr>
        <p:blipFill>
          <a:blip r:embed="rId5"/>
          <a:stretch>
            <a:fillRect/>
          </a:stretch>
        </p:blipFill>
        <p:spPr>
          <a:xfrm>
            <a:off x="7656190" y="0"/>
            <a:ext cx="1543050" cy="620688"/>
          </a:xfrm>
          <a:prstGeom prst="rect">
            <a:avLst/>
          </a:prstGeom>
        </p:spPr>
      </p:pic>
      <p:pic>
        <p:nvPicPr>
          <p:cNvPr id="6" name="Audio 5">
            <a:hlinkClick r:id="" action="ppaction://media"/>
            <a:extLst>
              <a:ext uri="{FF2B5EF4-FFF2-40B4-BE49-F238E27FC236}">
                <a16:creationId xmlns:a16="http://schemas.microsoft.com/office/drawing/2014/main" id="{37364CA4-3E5E-E03F-9D18-8D83268F65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3130100"/>
      </p:ext>
    </p:extLst>
  </p:cSld>
  <p:clrMapOvr>
    <a:masterClrMapping/>
  </p:clrMapOvr>
  <mc:AlternateContent xmlns:mc="http://schemas.openxmlformats.org/markup-compatibility/2006" xmlns:p14="http://schemas.microsoft.com/office/powerpoint/2010/main">
    <mc:Choice Requires="p14">
      <p:transition spd="slow" p14:dur="2000" advTm="217445"/>
    </mc:Choice>
    <mc:Fallback xmlns="">
      <p:transition spd="slow" advTm="21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Payments</a:t>
            </a:r>
          </a:p>
        </p:txBody>
      </p:sp>
      <p:sp>
        <p:nvSpPr>
          <p:cNvPr id="3" name="Content Placeholder 2"/>
          <p:cNvSpPr>
            <a:spLocks noGrp="1"/>
          </p:cNvSpPr>
          <p:nvPr>
            <p:ph idx="1"/>
          </p:nvPr>
        </p:nvSpPr>
        <p:spPr/>
        <p:txBody>
          <a:bodyPr>
            <a:normAutofit lnSpcReduction="10000"/>
          </a:bodyPr>
          <a:lstStyle/>
          <a:p>
            <a:r>
              <a:rPr lang="en-GB" dirty="0"/>
              <a:t>Payments for Start Up Costs can be made to a personal bank account – Why?</a:t>
            </a:r>
          </a:p>
          <a:p>
            <a:r>
              <a:rPr lang="en-GB" dirty="0"/>
              <a:t>Dedicated Bank Accounts</a:t>
            </a:r>
          </a:p>
          <a:p>
            <a:r>
              <a:rPr lang="en-GB" dirty="0"/>
              <a:t>Bank Account – whose name?</a:t>
            </a:r>
          </a:p>
          <a:p>
            <a:r>
              <a:rPr lang="en-GB" dirty="0"/>
              <a:t>Four Weeks in Advance</a:t>
            </a:r>
          </a:p>
          <a:p>
            <a:r>
              <a:rPr lang="en-GB" dirty="0"/>
              <a:t>Annual respite</a:t>
            </a:r>
          </a:p>
          <a:p>
            <a:r>
              <a:rPr lang="en-GB" dirty="0"/>
              <a:t>Late payments</a:t>
            </a:r>
          </a:p>
          <a:p>
            <a:r>
              <a:rPr lang="en-GB" dirty="0"/>
              <a:t>Future of Direct Payment Bank Accounts</a:t>
            </a:r>
          </a:p>
        </p:txBody>
      </p:sp>
      <p:pic>
        <p:nvPicPr>
          <p:cNvPr id="4" name="Picture 3"/>
          <p:cNvPicPr>
            <a:picLocks noChangeAspect="1"/>
          </p:cNvPicPr>
          <p:nvPr/>
        </p:nvPicPr>
        <p:blipFill>
          <a:blip r:embed="rId5"/>
          <a:stretch>
            <a:fillRect/>
          </a:stretch>
        </p:blipFill>
        <p:spPr>
          <a:xfrm>
            <a:off x="107504" y="99003"/>
            <a:ext cx="1543050" cy="1152525"/>
          </a:xfrm>
          <a:prstGeom prst="rect">
            <a:avLst/>
          </a:prstGeom>
        </p:spPr>
      </p:pic>
      <p:pic>
        <p:nvPicPr>
          <p:cNvPr id="5" name="Picture 4"/>
          <p:cNvPicPr>
            <a:picLocks noChangeAspect="1"/>
          </p:cNvPicPr>
          <p:nvPr/>
        </p:nvPicPr>
        <p:blipFill>
          <a:blip r:embed="rId5"/>
          <a:stretch>
            <a:fillRect/>
          </a:stretch>
        </p:blipFill>
        <p:spPr>
          <a:xfrm>
            <a:off x="7524069" y="99003"/>
            <a:ext cx="1543050" cy="1152525"/>
          </a:xfrm>
          <a:prstGeom prst="rect">
            <a:avLst/>
          </a:prstGeom>
        </p:spPr>
      </p:pic>
      <p:pic>
        <p:nvPicPr>
          <p:cNvPr id="6" name="Audio 5">
            <a:hlinkClick r:id="" action="ppaction://media"/>
            <a:extLst>
              <a:ext uri="{FF2B5EF4-FFF2-40B4-BE49-F238E27FC236}">
                <a16:creationId xmlns:a16="http://schemas.microsoft.com/office/drawing/2014/main" id="{C232A420-1AB2-02F5-1DD4-82202869C4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2352271"/>
      </p:ext>
    </p:extLst>
  </p:cSld>
  <p:clrMapOvr>
    <a:masterClrMapping/>
  </p:clrMapOvr>
  <mc:AlternateContent xmlns:mc="http://schemas.openxmlformats.org/markup-compatibility/2006" xmlns:p14="http://schemas.microsoft.com/office/powerpoint/2010/main">
    <mc:Choice Requires="p14">
      <p:transition spd="slow" p14:dur="2000" advTm="228864"/>
    </mc:Choice>
    <mc:Fallback xmlns="">
      <p:transition spd="slow" advTm="22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Paperwork?</a:t>
            </a:r>
          </a:p>
        </p:txBody>
      </p:sp>
      <p:sp>
        <p:nvSpPr>
          <p:cNvPr id="3" name="Content Placeholder 2"/>
          <p:cNvSpPr>
            <a:spLocks noGrp="1"/>
          </p:cNvSpPr>
          <p:nvPr>
            <p:ph idx="1"/>
          </p:nvPr>
        </p:nvSpPr>
        <p:spPr/>
        <p:txBody>
          <a:bodyPr>
            <a:normAutofit fontScale="92500" lnSpcReduction="20000"/>
          </a:bodyPr>
          <a:lstStyle/>
          <a:p>
            <a:r>
              <a:rPr lang="en-GB" dirty="0"/>
              <a:t>Bank Statements</a:t>
            </a:r>
          </a:p>
          <a:p>
            <a:r>
              <a:rPr lang="en-GB" dirty="0"/>
              <a:t>Payroll Reports – Four weekly and quarterly</a:t>
            </a:r>
          </a:p>
          <a:p>
            <a:r>
              <a:rPr lang="en-GB" dirty="0"/>
              <a:t>Wage Slips</a:t>
            </a:r>
          </a:p>
          <a:p>
            <a:r>
              <a:rPr lang="en-GB" dirty="0"/>
              <a:t>Agency Invoices</a:t>
            </a:r>
          </a:p>
          <a:p>
            <a:r>
              <a:rPr lang="en-GB" dirty="0"/>
              <a:t>Evidence of Annual Employers Liability Insurance</a:t>
            </a:r>
          </a:p>
          <a:p>
            <a:r>
              <a:rPr lang="en-GB" dirty="0"/>
              <a:t>Receipts</a:t>
            </a:r>
          </a:p>
          <a:p>
            <a:r>
              <a:rPr lang="en-GB" dirty="0"/>
              <a:t>Own Accountant – P32 form, registered with HRMC Government Gateway</a:t>
            </a:r>
          </a:p>
          <a:p>
            <a:r>
              <a:rPr lang="en-GB" dirty="0"/>
              <a:t>Anything else related to the expenditure of the funds</a:t>
            </a:r>
          </a:p>
          <a:p>
            <a:endParaRPr lang="en-GB" dirty="0"/>
          </a:p>
        </p:txBody>
      </p:sp>
      <p:pic>
        <p:nvPicPr>
          <p:cNvPr id="5" name="Picture 4"/>
          <p:cNvPicPr>
            <a:picLocks noChangeAspect="1"/>
          </p:cNvPicPr>
          <p:nvPr/>
        </p:nvPicPr>
        <p:blipFill>
          <a:blip r:embed="rId5"/>
          <a:stretch>
            <a:fillRect/>
          </a:stretch>
        </p:blipFill>
        <p:spPr>
          <a:xfrm>
            <a:off x="251520" y="123032"/>
            <a:ext cx="1543050" cy="923925"/>
          </a:xfrm>
          <a:prstGeom prst="rect">
            <a:avLst/>
          </a:prstGeom>
        </p:spPr>
      </p:pic>
      <p:pic>
        <p:nvPicPr>
          <p:cNvPr id="6" name="Picture 5"/>
          <p:cNvPicPr>
            <a:picLocks noChangeAspect="1"/>
          </p:cNvPicPr>
          <p:nvPr/>
        </p:nvPicPr>
        <p:blipFill>
          <a:blip r:embed="rId5"/>
          <a:stretch>
            <a:fillRect/>
          </a:stretch>
        </p:blipFill>
        <p:spPr>
          <a:xfrm>
            <a:off x="7349430" y="123032"/>
            <a:ext cx="1543050" cy="923925"/>
          </a:xfrm>
          <a:prstGeom prst="rect">
            <a:avLst/>
          </a:prstGeom>
        </p:spPr>
      </p:pic>
      <p:pic>
        <p:nvPicPr>
          <p:cNvPr id="4" name="Audio 3">
            <a:hlinkClick r:id="" action="ppaction://media"/>
            <a:extLst>
              <a:ext uri="{FF2B5EF4-FFF2-40B4-BE49-F238E27FC236}">
                <a16:creationId xmlns:a16="http://schemas.microsoft.com/office/drawing/2014/main" id="{0634BAA3-90C9-45A7-1E74-0EA0509B35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487828"/>
      </p:ext>
    </p:extLst>
  </p:cSld>
  <p:clrMapOvr>
    <a:masterClrMapping/>
  </p:clrMapOvr>
  <mc:AlternateContent xmlns:mc="http://schemas.openxmlformats.org/markup-compatibility/2006" xmlns:p14="http://schemas.microsoft.com/office/powerpoint/2010/main">
    <mc:Choice Requires="p14">
      <p:transition spd="slow" p14:dur="2000" advTm="85503"/>
    </mc:Choice>
    <mc:Fallback xmlns="">
      <p:transition spd="slow" advTm="85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Customer Contribution</a:t>
            </a:r>
          </a:p>
        </p:txBody>
      </p:sp>
      <p:sp>
        <p:nvSpPr>
          <p:cNvPr id="3" name="Content Placeholder 2"/>
          <p:cNvSpPr>
            <a:spLocks noGrp="1"/>
          </p:cNvSpPr>
          <p:nvPr>
            <p:ph idx="1"/>
          </p:nvPr>
        </p:nvSpPr>
        <p:spPr/>
        <p:txBody>
          <a:bodyPr/>
          <a:lstStyle/>
          <a:p>
            <a:r>
              <a:rPr lang="en-GB" dirty="0"/>
              <a:t>Council’s Customer Contribution Policy</a:t>
            </a:r>
          </a:p>
          <a:p>
            <a:r>
              <a:rPr lang="en-GB" dirty="0"/>
              <a:t>Disability Benefits</a:t>
            </a:r>
          </a:p>
          <a:p>
            <a:r>
              <a:rPr lang="en-GB" dirty="0"/>
              <a:t>Income Maximisation Form</a:t>
            </a:r>
          </a:p>
          <a:p>
            <a:r>
              <a:rPr lang="en-GB" dirty="0"/>
              <a:t>Services – Supported Living, Day Centres, Social Support</a:t>
            </a:r>
          </a:p>
          <a:p>
            <a:r>
              <a:rPr lang="en-GB" dirty="0"/>
              <a:t>Pay contribution into the bank account</a:t>
            </a:r>
          </a:p>
          <a:p>
            <a:pPr marL="0" indent="0">
              <a:buNone/>
            </a:pPr>
            <a:endParaRPr lang="en-GB" dirty="0"/>
          </a:p>
        </p:txBody>
      </p:sp>
      <p:pic>
        <p:nvPicPr>
          <p:cNvPr id="4" name="Picture 3"/>
          <p:cNvPicPr>
            <a:picLocks noChangeAspect="1"/>
          </p:cNvPicPr>
          <p:nvPr/>
        </p:nvPicPr>
        <p:blipFill>
          <a:blip r:embed="rId5"/>
          <a:stretch>
            <a:fillRect/>
          </a:stretch>
        </p:blipFill>
        <p:spPr>
          <a:xfrm>
            <a:off x="107504" y="0"/>
            <a:ext cx="1543050" cy="1238250"/>
          </a:xfrm>
          <a:prstGeom prst="rect">
            <a:avLst/>
          </a:prstGeom>
        </p:spPr>
      </p:pic>
      <p:pic>
        <p:nvPicPr>
          <p:cNvPr id="5" name="Picture 4"/>
          <p:cNvPicPr>
            <a:picLocks noChangeAspect="1"/>
          </p:cNvPicPr>
          <p:nvPr/>
        </p:nvPicPr>
        <p:blipFill>
          <a:blip r:embed="rId5"/>
          <a:stretch>
            <a:fillRect/>
          </a:stretch>
        </p:blipFill>
        <p:spPr>
          <a:xfrm>
            <a:off x="7507301" y="0"/>
            <a:ext cx="1543050" cy="1238250"/>
          </a:xfrm>
          <a:prstGeom prst="rect">
            <a:avLst/>
          </a:prstGeom>
        </p:spPr>
      </p:pic>
      <p:pic>
        <p:nvPicPr>
          <p:cNvPr id="6" name="Audio 5">
            <a:hlinkClick r:id="" action="ppaction://media"/>
            <a:extLst>
              <a:ext uri="{FF2B5EF4-FFF2-40B4-BE49-F238E27FC236}">
                <a16:creationId xmlns:a16="http://schemas.microsoft.com/office/drawing/2014/main" id="{C08BD54C-CC70-559E-1F55-3A3EBD3B6B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331915"/>
      </p:ext>
    </p:extLst>
  </p:cSld>
  <p:clrMapOvr>
    <a:masterClrMapping/>
  </p:clrMapOvr>
  <mc:AlternateContent xmlns:mc="http://schemas.openxmlformats.org/markup-compatibility/2006" xmlns:p14="http://schemas.microsoft.com/office/powerpoint/2010/main">
    <mc:Choice Requires="p14">
      <p:transition spd="slow" p14:dur="2000" advTm="110673"/>
    </mc:Choice>
    <mc:Fallback xmlns="">
      <p:transition spd="slow" advTm="110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Audit Process Risk Matrix</a:t>
            </a:r>
          </a:p>
        </p:txBody>
      </p:sp>
      <p:sp>
        <p:nvSpPr>
          <p:cNvPr id="3" name="Content Placeholder 2"/>
          <p:cNvSpPr>
            <a:spLocks noGrp="1"/>
          </p:cNvSpPr>
          <p:nvPr>
            <p:ph idx="1"/>
          </p:nvPr>
        </p:nvSpPr>
        <p:spPr/>
        <p:txBody>
          <a:bodyPr/>
          <a:lstStyle/>
          <a:p>
            <a:r>
              <a:rPr lang="en-GB" dirty="0"/>
              <a:t>CIPFA Audit Risk Matrix (Chartered Institute of Public Finance and Accountancy)</a:t>
            </a:r>
          </a:p>
          <a:p>
            <a:r>
              <a:rPr lang="en-GB" dirty="0"/>
              <a:t>High – 3 monthly</a:t>
            </a:r>
          </a:p>
          <a:p>
            <a:r>
              <a:rPr lang="en-GB" dirty="0"/>
              <a:t>Medium – 6 monthly</a:t>
            </a:r>
          </a:p>
          <a:p>
            <a:r>
              <a:rPr lang="en-GB" dirty="0"/>
              <a:t>Low – annually</a:t>
            </a:r>
          </a:p>
          <a:p>
            <a:r>
              <a:rPr lang="en-GB" dirty="0"/>
              <a:t>Mandatory to undertake audit activities</a:t>
            </a:r>
          </a:p>
          <a:p>
            <a:pPr marL="0" indent="0">
              <a:buNone/>
            </a:pPr>
            <a:endParaRPr lang="en-GB" dirty="0"/>
          </a:p>
        </p:txBody>
      </p:sp>
      <p:pic>
        <p:nvPicPr>
          <p:cNvPr id="4" name="Picture 3"/>
          <p:cNvPicPr>
            <a:picLocks noChangeAspect="1"/>
          </p:cNvPicPr>
          <p:nvPr/>
        </p:nvPicPr>
        <p:blipFill>
          <a:blip r:embed="rId5"/>
          <a:stretch>
            <a:fillRect/>
          </a:stretch>
        </p:blipFill>
        <p:spPr>
          <a:xfrm>
            <a:off x="0" y="0"/>
            <a:ext cx="1428750" cy="1333500"/>
          </a:xfrm>
          <a:prstGeom prst="rect">
            <a:avLst/>
          </a:prstGeom>
        </p:spPr>
      </p:pic>
      <p:pic>
        <p:nvPicPr>
          <p:cNvPr id="5" name="Picture 4"/>
          <p:cNvPicPr>
            <a:picLocks noChangeAspect="1"/>
          </p:cNvPicPr>
          <p:nvPr/>
        </p:nvPicPr>
        <p:blipFill>
          <a:blip r:embed="rId5"/>
          <a:stretch>
            <a:fillRect/>
          </a:stretch>
        </p:blipFill>
        <p:spPr>
          <a:xfrm>
            <a:off x="7596336" y="79276"/>
            <a:ext cx="1428750" cy="1333500"/>
          </a:xfrm>
          <a:prstGeom prst="rect">
            <a:avLst/>
          </a:prstGeom>
        </p:spPr>
      </p:pic>
      <p:pic>
        <p:nvPicPr>
          <p:cNvPr id="6" name="Audio 5">
            <a:hlinkClick r:id="" action="ppaction://media"/>
            <a:extLst>
              <a:ext uri="{FF2B5EF4-FFF2-40B4-BE49-F238E27FC236}">
                <a16:creationId xmlns:a16="http://schemas.microsoft.com/office/drawing/2014/main" id="{875D20E6-29AF-5ADE-513A-E582DC6530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6158574"/>
      </p:ext>
    </p:extLst>
  </p:cSld>
  <p:clrMapOvr>
    <a:masterClrMapping/>
  </p:clrMapOvr>
  <mc:AlternateContent xmlns:mc="http://schemas.openxmlformats.org/markup-compatibility/2006" xmlns:p14="http://schemas.microsoft.com/office/powerpoint/2010/main">
    <mc:Choice Requires="p14">
      <p:transition spd="slow" p14:dur="2000" advTm="73911"/>
    </mc:Choice>
    <mc:Fallback xmlns="">
      <p:transition spd="slow" advTm="73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fae2e97-89d0-49dd-b452-8a1de501ce28}" enabled="1" method="Privileged" siteId="{f8f576a2-ede5-4764-97e6-ddd50e694cc2}" contentBits="0" removed="0"/>
</clbl:labelList>
</file>

<file path=docProps/app.xml><?xml version="1.0" encoding="utf-8"?>
<Properties xmlns="http://schemas.openxmlformats.org/officeDocument/2006/extended-properties" xmlns:vt="http://schemas.openxmlformats.org/officeDocument/2006/docPropsVTypes">
  <TotalTime>2264</TotalTime>
  <Words>3383</Words>
  <Application>Microsoft Office PowerPoint</Application>
  <PresentationFormat>On-screen Show (4:3)</PresentationFormat>
  <Paragraphs>257</Paragraphs>
  <Slides>15</Slides>
  <Notes>15</Notes>
  <HiddenSlides>0</HiddenSlides>
  <MMClips>15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SELF DIRECTED SUPPORT</vt:lpstr>
      <vt:lpstr>Why Do We Audit?</vt:lpstr>
      <vt:lpstr>Start Up Costs</vt:lpstr>
      <vt:lpstr>Start Up Costs con’t….</vt:lpstr>
      <vt:lpstr>Self Employed Social Care Staff</vt:lpstr>
      <vt:lpstr>Payments</vt:lpstr>
      <vt:lpstr>What Paperwork?</vt:lpstr>
      <vt:lpstr>Customer Contribution</vt:lpstr>
      <vt:lpstr>Audit Process Risk Matrix</vt:lpstr>
      <vt:lpstr>Audit Process</vt:lpstr>
      <vt:lpstr>How to Provide Audit Paperwork</vt:lpstr>
      <vt:lpstr>How Long to Keep Records</vt:lpstr>
      <vt:lpstr>Accumulations</vt:lpstr>
      <vt:lpstr>Ending the Direct Payment</vt:lpstr>
      <vt:lpstr>PowerPoint Presentation</vt:lpstr>
    </vt:vector>
  </TitlesOfParts>
  <Company>East Dunbartonshire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 Dunbartonshire Health and Social Care Partnership</dc:title>
  <dc:creator>Kelly Gainty</dc:creator>
  <cp:lastModifiedBy>Kelly Gainty</cp:lastModifiedBy>
  <cp:revision>184</cp:revision>
  <cp:lastPrinted>2019-03-19T08:21:03Z</cp:lastPrinted>
  <dcterms:created xsi:type="dcterms:W3CDTF">2016-09-07T09:47:38Z</dcterms:created>
  <dcterms:modified xsi:type="dcterms:W3CDTF">2026-01-22T11:26:47Z</dcterms:modified>
</cp:coreProperties>
</file>